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21" r:id="rId1"/>
  </p:sldMasterIdLst>
  <p:notesMasterIdLst>
    <p:notesMasterId r:id="rId25"/>
  </p:notesMasterIdLst>
  <p:sldIdLst>
    <p:sldId id="284" r:id="rId2"/>
    <p:sldId id="285" r:id="rId3"/>
    <p:sldId id="286" r:id="rId4"/>
    <p:sldId id="287" r:id="rId5"/>
    <p:sldId id="288" r:id="rId6"/>
    <p:sldId id="289" r:id="rId7"/>
    <p:sldId id="279" r:id="rId8"/>
    <p:sldId id="290" r:id="rId9"/>
    <p:sldId id="291" r:id="rId10"/>
    <p:sldId id="280" r:id="rId11"/>
    <p:sldId id="292" r:id="rId12"/>
    <p:sldId id="293" r:id="rId13"/>
    <p:sldId id="259" r:id="rId14"/>
    <p:sldId id="294" r:id="rId15"/>
    <p:sldId id="295" r:id="rId16"/>
    <p:sldId id="268" r:id="rId17"/>
    <p:sldId id="296" r:id="rId18"/>
    <p:sldId id="297" r:id="rId19"/>
    <p:sldId id="283" r:id="rId20"/>
    <p:sldId id="298" r:id="rId21"/>
    <p:sldId id="299" r:id="rId22"/>
    <p:sldId id="278" r:id="rId23"/>
    <p:sldId id="300" r:id="rId24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72">
          <p15:clr>
            <a:srgbClr val="A4A3A4"/>
          </p15:clr>
        </p15:guide>
        <p15:guide id="2" pos="4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8F3D4"/>
    <a:srgbClr val="00C238"/>
    <a:srgbClr val="18649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5537" autoAdjust="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3072"/>
        <p:guide pos="4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87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fld id="{5261560F-0035-47F7-8A1F-54A7684A1B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790451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4915D1-E6FE-4909-B38C-27FE8E8EC397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5644813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6A77FD-C9C5-4600-A0DE-390041058605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433202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21B273-9AD0-4BA5-85F3-5B56C9D5A19B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996397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9FC088-B9AC-4A7F-9937-A259D6A706CA}" type="datetime1">
              <a:rPr lang="en-US" smtClean="0"/>
              <a:pPr/>
              <a:t>2/15/2014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5"/>
          <p:cNvSpPr txBox="1">
            <a:spLocks noChangeArrowheads="1"/>
          </p:cNvSpPr>
          <p:nvPr userDrawn="1"/>
        </p:nvSpPr>
        <p:spPr bwMode="auto">
          <a:xfrm>
            <a:off x="0" y="49213"/>
            <a:ext cx="91440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b="1">
                <a:solidFill>
                  <a:schemeClr val="bg1"/>
                </a:solidFill>
                <a:latin typeface="Arial" charset="0"/>
              </a:rPr>
              <a:t>13.1 Ecologists Study Relationships</a:t>
            </a:r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25E3B6-0F76-4320-9AE0-73A23F87865C}" type="datetime1">
              <a:rPr lang="en-US" smtClean="0"/>
              <a:pPr/>
              <a:t>2/15/2014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333891-D5E7-4C7B-BF1D-E855E53CB5A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D19D06-0FBB-45BB-A5CB-BC6D1C2D9598}" type="datetime1">
              <a:rPr lang="en-US" smtClean="0"/>
              <a:pPr/>
              <a:t>2/15/2014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484293-29B8-4800-8C31-625EC2E44323}" type="datetime1">
              <a:rPr lang="en-US" smtClean="0"/>
              <a:pPr/>
              <a:t>2/15/2014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88B81C-8969-4AD9-A815-C6ED135776BE}" type="datetime1">
              <a:rPr lang="en-US" smtClean="0"/>
              <a:pPr/>
              <a:t>2/15/2014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7D74F8-E611-472F-AC9C-F0E64EDA22A8}" type="datetime1">
              <a:rPr lang="en-US" smtClean="0"/>
              <a:pPr/>
              <a:t>2/15/2014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FFB8D7-3644-4901-8773-4491FAB35BF9}" type="datetime1">
              <a:rPr lang="en-US" smtClean="0"/>
              <a:pPr/>
              <a:t>2/15/2014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AC3177-D389-4885-A057-7179052B391E}" type="datetime1">
              <a:rPr lang="en-US" smtClean="0"/>
              <a:pPr/>
              <a:t>2/15/2014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333891-D5E7-4C7B-BF1D-E855E53CB5A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FB96EA-B270-4543-BDD0-C2F6787D2D13}" type="datetime1">
              <a:rPr lang="en-US" smtClean="0"/>
              <a:pPr/>
              <a:t>2/15/2014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AD2296-380C-4D11-A255-C4C2A30AF388}" type="datetime1">
              <a:rPr lang="en-US" smtClean="0"/>
              <a:pPr/>
              <a:t>2/15/2014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333891-D5E7-4C7B-BF1D-E855E53CB5A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329385-8A71-49BA-917F-71FBC8EB9C19}" type="datetime1">
              <a:rPr lang="en-US" smtClean="0"/>
              <a:pPr/>
              <a:t>2/15/2014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A9DCB2F0-A796-45D5-BBA3-B95A0391B4CE}" type="datetime1">
              <a:rPr lang="en-US" smtClean="0"/>
              <a:pPr/>
              <a:t>2/15/2014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14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10"/>
          <p:cNvSpPr txBox="1">
            <a:spLocks noChangeArrowheads="1"/>
          </p:cNvSpPr>
          <p:nvPr userDrawn="1"/>
        </p:nvSpPr>
        <p:spPr bwMode="auto">
          <a:xfrm>
            <a:off x="0" y="49213"/>
            <a:ext cx="91440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b="1">
                <a:solidFill>
                  <a:schemeClr val="bg1"/>
                </a:solidFill>
                <a:latin typeface="Arial" charset="0"/>
              </a:rPr>
              <a:t>10.4 Evidence of Evolution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 autoUpdateAnimBg="0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Times New Roman" pitchFamily="16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Times New Roman" pitchFamily="16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Times New Roman" pitchFamily="16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Times New Roman" pitchFamily="16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Times New Roman" pitchFamily="16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Times New Roman" pitchFamily="16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Times New Roman" pitchFamily="16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Times New Roman" pitchFamily="16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rgbClr val="FFFFCC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rgbClr val="FFFFCC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FFFFCC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FFFFCC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77246" y="5410200"/>
            <a:ext cx="7589520" cy="822960"/>
          </a:xfrm>
        </p:spPr>
        <p:txBody>
          <a:bodyPr/>
          <a:lstStyle/>
          <a:p>
            <a:pPr algn="ctr"/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Evidence for Evolution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33" r="1833"/>
          <a:stretch>
            <a:fillRect/>
          </a:stretch>
        </p:blipFill>
        <p:spPr>
          <a:xfrm>
            <a:off x="1219200" y="457200"/>
            <a:ext cx="6599767" cy="4949825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2757542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124718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Evidence</a:t>
            </a:r>
            <a:endParaRPr lang="en-US" sz="6600" b="1" dirty="0">
              <a:solidFill>
                <a:srgbClr val="F8F3D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09601" y="1845734"/>
            <a:ext cx="3962400" cy="40233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itchFamily="18" charset="0"/>
              </a:rPr>
              <a:t>Evidence</a:t>
            </a:r>
            <a:r>
              <a:rPr lang="en-US" sz="4200" b="1" dirty="0">
                <a:solidFill>
                  <a:srgbClr val="F8F3D4"/>
                </a:solidFill>
                <a:latin typeface="Comic Sans MS" panose="030F0702030302020204" pitchFamily="66" charset="0"/>
                <a:cs typeface="Times New Roman" pitchFamily="18" charset="0"/>
              </a:rPr>
              <a:t> </a:t>
            </a:r>
            <a:r>
              <a:rPr lang="en-US" sz="4200" b="1" dirty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itchFamily="18" charset="0"/>
              </a:rPr>
              <a:t>of </a:t>
            </a:r>
            <a:r>
              <a:rPr lang="en-US" sz="4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itchFamily="18" charset="0"/>
              </a:rPr>
              <a:t>common ancestry </a:t>
            </a:r>
            <a:r>
              <a:rPr lang="en-US" sz="4200" b="1" dirty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itchFamily="18" charset="0"/>
              </a:rPr>
              <a:t>among species comes from many sources.</a:t>
            </a:r>
            <a:r>
              <a:rPr lang="en-US" sz="4200" b="1" dirty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4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3389" y="1737361"/>
            <a:ext cx="3323851" cy="1219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78538" y="3391825"/>
            <a:ext cx="3233942" cy="120211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78538" y="5029200"/>
            <a:ext cx="3289065" cy="1259643"/>
          </a:xfrm>
          <a:prstGeom prst="rect">
            <a:avLst/>
          </a:prstGeom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476974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7940040" cy="914400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#1 Fossil Evidence</a:t>
            </a:r>
            <a:endParaRPr lang="en-US" sz="4800" b="1" dirty="0">
              <a:solidFill>
                <a:srgbClr val="F8F3D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5638800" cy="5257800"/>
          </a:xfrm>
        </p:spPr>
        <p:txBody>
          <a:bodyPr>
            <a:normAutofit lnSpcReduction="10000"/>
          </a:bodyPr>
          <a:lstStyle/>
          <a:p>
            <a:pPr marL="514350" indent="-514350">
              <a:buClr>
                <a:srgbClr val="F8F3D4"/>
              </a:buClr>
              <a:buNone/>
            </a:pP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Fossils</a:t>
            </a:r>
          </a:p>
          <a:p>
            <a:pPr lvl="1">
              <a:buClr>
                <a:srgbClr val="F8F3D4"/>
              </a:buClr>
              <a:buFont typeface="Arial" pitchFamily="34" charset="0"/>
              <a:buChar char="•"/>
            </a:pPr>
            <a:r>
              <a:rPr lang="en-US" sz="30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Earth is </a:t>
            </a:r>
            <a:r>
              <a:rPr lang="en-US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Millions</a:t>
            </a:r>
            <a:r>
              <a:rPr lang="en-US" sz="30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of years old!</a:t>
            </a:r>
            <a:endParaRPr lang="en-US" sz="3000" b="1" dirty="0" smtClean="0">
              <a:solidFill>
                <a:srgbClr val="F8F3D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lvl="1">
              <a:buClr>
                <a:srgbClr val="F8F3D4"/>
              </a:buClr>
              <a:buFont typeface="Arial" pitchFamily="34" charset="0"/>
              <a:buChar char="•"/>
            </a:pPr>
            <a:r>
              <a:rPr lang="en-US" sz="30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Fossils </a:t>
            </a:r>
            <a:r>
              <a:rPr lang="en-US" sz="30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in </a:t>
            </a:r>
            <a:r>
              <a:rPr lang="en-US" sz="3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older layers </a:t>
            </a:r>
            <a:r>
              <a:rPr lang="en-US" sz="30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are </a:t>
            </a:r>
            <a:r>
              <a:rPr lang="en-US" sz="3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more primitive </a:t>
            </a:r>
            <a:r>
              <a:rPr lang="en-US" sz="30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than those in the upper layers.</a:t>
            </a:r>
          </a:p>
          <a:p>
            <a:pPr lvl="1">
              <a:buClr>
                <a:srgbClr val="F8F3D4"/>
              </a:buClr>
              <a:buFont typeface="Arial" pitchFamily="34" charset="0"/>
              <a:buChar char="•"/>
            </a:pPr>
            <a:r>
              <a:rPr lang="en-US" sz="3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Extinct</a:t>
            </a:r>
            <a:r>
              <a:rPr lang="en-US" sz="30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Fossils resemble </a:t>
            </a:r>
            <a:r>
              <a:rPr lang="en-US" sz="3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modern animals</a:t>
            </a:r>
            <a:r>
              <a:rPr lang="en-US" sz="30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</a:p>
          <a:p>
            <a:pPr lvl="1">
              <a:buClr>
                <a:srgbClr val="F8F3D4"/>
              </a:buClr>
              <a:buFont typeface="Arial" pitchFamily="34" charset="0"/>
              <a:buChar char="•"/>
            </a:pPr>
            <a:r>
              <a:rPr lang="en-US" sz="30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This shows a </a:t>
            </a:r>
            <a:r>
              <a:rPr lang="en-US" sz="3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common ancestry.</a:t>
            </a:r>
          </a:p>
          <a:p>
            <a:pPr lvl="1">
              <a:buClr>
                <a:srgbClr val="F8F3D4"/>
              </a:buClr>
              <a:buNone/>
            </a:pPr>
            <a:endParaRPr lang="en-US" sz="3000" b="1" dirty="0" smtClean="0">
              <a:latin typeface="Comic Sans MS" pitchFamily="66" charset="0"/>
            </a:endParaRPr>
          </a:p>
          <a:p>
            <a:pPr lvl="1">
              <a:buClr>
                <a:srgbClr val="F8F3D4"/>
              </a:buClr>
              <a:buNone/>
            </a:pPr>
            <a:endParaRPr lang="en-US" sz="28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1295400"/>
            <a:ext cx="32766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8492871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152400"/>
            <a:ext cx="7772400" cy="11430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Types of Fossils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371600"/>
            <a:ext cx="5334000" cy="4724400"/>
          </a:xfrm>
        </p:spPr>
        <p:txBody>
          <a:bodyPr/>
          <a:lstStyle/>
          <a:p>
            <a:r>
              <a:rPr 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Permineralization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occurs when minerals carried by water are deposited around a hard structure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natural cast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forms when flowing water removes all of the original tissue, leaving an impression</a:t>
            </a:r>
            <a:r>
              <a:rPr lang="en-US" b="1" dirty="0" smtClean="0">
                <a:latin typeface="Comic Sans MS" pitchFamily="66" charset="0"/>
              </a:rPr>
              <a:t>.</a:t>
            </a:r>
            <a:endParaRPr lang="en-US" b="1" dirty="0">
              <a:latin typeface="Comic Sans MS" pitchFamily="66" charset="0"/>
            </a:endParaRPr>
          </a:p>
        </p:txBody>
      </p:sp>
      <p:pic>
        <p:nvPicPr>
          <p:cNvPr id="1026" name="Picture 2" descr="http://static.newworldencyclopedia.org/thumb/a/a5/Trilobite2.jpg/250px-Trilobite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1409395"/>
            <a:ext cx="2743200" cy="2062887"/>
          </a:xfrm>
          <a:prstGeom prst="rect">
            <a:avLst/>
          </a:prstGeom>
          <a:noFill/>
        </p:spPr>
      </p:pic>
      <p:pic>
        <p:nvPicPr>
          <p:cNvPr id="7" name="Picture 6" descr="frog-cas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3600" y="3657600"/>
            <a:ext cx="2843028" cy="2532072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Types of Fossils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7772400" cy="4114800"/>
          </a:xfrm>
        </p:spPr>
        <p:txBody>
          <a:bodyPr/>
          <a:lstStyle/>
          <a:p>
            <a:r>
              <a:rPr lang="en-US" sz="3400" b="1" dirty="0" smtClean="0">
                <a:solidFill>
                  <a:srgbClr val="FFFF00"/>
                </a:solidFill>
                <a:latin typeface="Comic Sans MS" pitchFamily="66" charset="0"/>
              </a:rPr>
              <a:t>Amber-preserved</a:t>
            </a:r>
            <a:r>
              <a:rPr lang="en-US" sz="3400" b="1" dirty="0" smtClean="0">
                <a:latin typeface="Comic Sans MS" pitchFamily="66" charset="0"/>
              </a:rPr>
              <a:t> fossils are organisms that become trapped in tree resin that hardens after the tree is buried</a:t>
            </a:r>
            <a:r>
              <a:rPr lang="en-US" b="1" dirty="0" smtClean="0">
                <a:latin typeface="Comic Sans MS" pitchFamily="66" charset="0"/>
              </a:rPr>
              <a:t>.</a:t>
            </a:r>
          </a:p>
          <a:p>
            <a:r>
              <a:rPr lang="en-US" b="1" dirty="0" smtClean="0">
                <a:solidFill>
                  <a:srgbClr val="FFFF00"/>
                </a:solidFill>
                <a:latin typeface="Comic Sans MS" pitchFamily="66" charset="0"/>
              </a:rPr>
              <a:t>Fossilized insects</a:t>
            </a:r>
            <a:endParaRPr lang="en-US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4" name="Picture 4" descr="bhspe-041201-0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3276600"/>
            <a:ext cx="3567113" cy="297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Types of Fossils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  <a:latin typeface="Comic Sans MS" pitchFamily="66" charset="0"/>
              </a:rPr>
              <a:t>Impressions</a:t>
            </a:r>
            <a:r>
              <a:rPr lang="en-US" b="1" dirty="0" smtClean="0">
                <a:latin typeface="Comic Sans MS" pitchFamily="66" charset="0"/>
              </a:rPr>
              <a:t> are imprints left in rock</a:t>
            </a:r>
          </a:p>
          <a:p>
            <a:r>
              <a:rPr lang="en-US" b="1" dirty="0" smtClean="0">
                <a:solidFill>
                  <a:srgbClr val="FFFF00"/>
                </a:solidFill>
                <a:latin typeface="Comic Sans MS" pitchFamily="66" charset="0"/>
              </a:rPr>
              <a:t>Preserved remains </a:t>
            </a:r>
            <a:r>
              <a:rPr lang="en-US" b="1" dirty="0" smtClean="0">
                <a:latin typeface="Comic Sans MS" pitchFamily="66" charset="0"/>
              </a:rPr>
              <a:t>form when an entire organism becomes encased in material such as ice, ash, tar …</a:t>
            </a:r>
            <a:endParaRPr lang="en-US" b="1" dirty="0">
              <a:latin typeface="Comic Sans MS" pitchFamily="66" charset="0"/>
            </a:endParaRPr>
          </a:p>
        </p:txBody>
      </p:sp>
      <p:pic>
        <p:nvPicPr>
          <p:cNvPr id="36866" name="Picture 2" descr="http://img.ehowcdn.com/article-new-thumbnail/ehow/images/a05/5e/o7/do-plants-become-fossils-800x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4114800"/>
            <a:ext cx="2659035" cy="2533650"/>
          </a:xfrm>
          <a:prstGeom prst="rect">
            <a:avLst/>
          </a:prstGeom>
          <a:noFill/>
        </p:spPr>
      </p:pic>
      <p:pic>
        <p:nvPicPr>
          <p:cNvPr id="5" name="Picture 4" descr="sabertoot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91000" y="4267200"/>
            <a:ext cx="4343894" cy="2279904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cartoonstock.com/newscartoons/cartoonists/ksm/lowres/ksmn1021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219200"/>
            <a:ext cx="3505200" cy="521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152400"/>
            <a:ext cx="7772400" cy="11430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Dating Fossils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Relative Dating of Fossils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5105400" cy="4648200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Estimates the time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during which an organism lived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It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compares the placement</a:t>
            </a:r>
            <a:b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of fossils in layers of rock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Scientists infer the order in which species existed</a:t>
            </a:r>
          </a:p>
          <a:p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4" name="Picture 4" descr="300c.jpg                                                       0006B018 Macintosh                      BEB7E0B0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1752600"/>
            <a:ext cx="3727450" cy="445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05800" cy="990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Radiometric Dating of Fossils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43000"/>
            <a:ext cx="7772400" cy="41148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Uses </a:t>
            </a:r>
            <a:r>
              <a:rPr 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Radioactive Isotopes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: atoms of the same element with differing neutrons</a:t>
            </a:r>
          </a:p>
          <a:p>
            <a:pPr lvl="1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Ex: </a:t>
            </a:r>
            <a:r>
              <a:rPr lang="en-US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12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 and </a:t>
            </a:r>
            <a:r>
              <a:rPr lang="en-US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14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</a:t>
            </a:r>
          </a:p>
          <a:p>
            <a:pPr lvl="1"/>
            <a:r>
              <a:rPr lang="en-US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12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 = 6 protons + 6 neutrons</a:t>
            </a:r>
          </a:p>
          <a:p>
            <a:pPr lvl="1"/>
            <a:r>
              <a:rPr lang="en-US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14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 = 6 protons + 8 neutrons</a:t>
            </a:r>
          </a:p>
          <a:p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lvl="1"/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endParaRPr lang="en-US" dirty="0"/>
          </a:p>
        </p:txBody>
      </p:sp>
      <p:pic>
        <p:nvPicPr>
          <p:cNvPr id="4" name="Picture 8" descr="006_symbo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4419600"/>
            <a:ext cx="4343400" cy="222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34400" cy="11430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Radiometric Dating of Fossils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1000" y="1295400"/>
            <a:ext cx="8534400" cy="45720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Measures the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half-life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of the isotope – the time it takes for ½ of the isotope to break down</a:t>
            </a:r>
          </a:p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Carbon-12 stable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;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Carbon-14 radioactive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(carbon in ALL organisms)</a:t>
            </a:r>
          </a:p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Example:</a:t>
            </a:r>
          </a:p>
          <a:p>
            <a:pPr lvl="1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Carbon-14 has a half-life of 5730 years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; decays into Carbon-12</a:t>
            </a:r>
          </a:p>
          <a:p>
            <a:pPr lvl="1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Compare ratio of C-14 to C-12 to age fossil</a:t>
            </a:r>
          </a:p>
          <a:p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Radiometric Dating of Fossils</a:t>
            </a:r>
            <a:endParaRPr lang="en-US" dirty="0"/>
          </a:p>
        </p:txBody>
      </p:sp>
      <p:pic>
        <p:nvPicPr>
          <p:cNvPr id="6" name="Picture 7" descr="363.gif                                                        0006B018 Macintosh                      BEB7E0B0: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3049" y="1981200"/>
            <a:ext cx="7577901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11430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#2 Geographical Distribution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534400" cy="41148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The study of geography provides evidence of evolution</a:t>
            </a:r>
          </a:p>
          <a:p>
            <a:pPr lvl="1"/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Island species most closely resemble nearest mainland species</a:t>
            </a:r>
          </a:p>
          <a:p>
            <a:pPr lvl="1"/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Populations can show variation from one island to another</a:t>
            </a:r>
          </a:p>
          <a:p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4" name="Picture 54" descr="bhspe-041004-007-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4267200"/>
            <a:ext cx="3771900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1" descr="bhspe-041004-00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3886200"/>
            <a:ext cx="20574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2" descr="bhspe-041004-00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0" y="449580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Line 57"/>
          <p:cNvSpPr>
            <a:spLocks noChangeShapeType="1"/>
          </p:cNvSpPr>
          <p:nvPr/>
        </p:nvSpPr>
        <p:spPr bwMode="auto">
          <a:xfrm flipH="1">
            <a:off x="2971800" y="4800600"/>
            <a:ext cx="2362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" name="Line 58"/>
          <p:cNvSpPr>
            <a:spLocks noChangeShapeType="1"/>
          </p:cNvSpPr>
          <p:nvPr/>
        </p:nvSpPr>
        <p:spPr bwMode="auto">
          <a:xfrm flipH="1">
            <a:off x="3886200" y="5448300"/>
            <a:ext cx="3492500" cy="419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609600" y="228600"/>
            <a:ext cx="7772400" cy="9144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#3 Embryology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228600" y="1143000"/>
            <a:ext cx="8763000" cy="46482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Embryology gives evidence of evolution</a:t>
            </a:r>
          </a:p>
          <a:p>
            <a:pPr lvl="1"/>
            <a:r>
              <a:rPr lang="en-US" sz="3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identical larvae, different adult body forms</a:t>
            </a:r>
          </a:p>
          <a:p>
            <a:pPr lvl="1"/>
            <a:r>
              <a:rPr lang="en-US" sz="3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similar embryos, diverse organisms</a:t>
            </a:r>
          </a:p>
          <a:p>
            <a:pPr lvl="1"/>
            <a:r>
              <a:rPr lang="en-US" sz="3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Shows common ancestry</a:t>
            </a:r>
            <a:endParaRPr lang="en-US" sz="3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grpSp>
        <p:nvGrpSpPr>
          <p:cNvPr id="13" name="Group 23"/>
          <p:cNvGrpSpPr>
            <a:grpSpLocks/>
          </p:cNvGrpSpPr>
          <p:nvPr/>
        </p:nvGrpSpPr>
        <p:grpSpPr bwMode="auto">
          <a:xfrm>
            <a:off x="1905000" y="3962400"/>
            <a:ext cx="5562600" cy="2528887"/>
            <a:chOff x="48" y="1763"/>
            <a:chExt cx="5664" cy="2505"/>
          </a:xfrm>
        </p:grpSpPr>
        <p:grpSp>
          <p:nvGrpSpPr>
            <p:cNvPr id="14" name="Group 16"/>
            <p:cNvGrpSpPr>
              <a:grpSpLocks/>
            </p:cNvGrpSpPr>
            <p:nvPr/>
          </p:nvGrpSpPr>
          <p:grpSpPr bwMode="auto">
            <a:xfrm>
              <a:off x="48" y="1763"/>
              <a:ext cx="5664" cy="2505"/>
              <a:chOff x="48" y="1763"/>
              <a:chExt cx="5664" cy="2505"/>
            </a:xfrm>
          </p:grpSpPr>
          <p:pic>
            <p:nvPicPr>
              <p:cNvPr id="21" name="Picture 14" descr="bhspe-041004-010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064" y="2694"/>
                <a:ext cx="1680" cy="15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" name="Picture 13" descr="bhspe-041004-01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48" y="1796"/>
                <a:ext cx="2160" cy="14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" name="Picture 15" descr="bhspe-041004-011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552" y="1763"/>
                <a:ext cx="2160" cy="15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5" name="Rectangle 17"/>
            <p:cNvSpPr>
              <a:spLocks noChangeArrowheads="1"/>
            </p:cNvSpPr>
            <p:nvPr/>
          </p:nvSpPr>
          <p:spPr bwMode="auto">
            <a:xfrm>
              <a:off x="2615" y="2644"/>
              <a:ext cx="394" cy="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300" b="1">
                  <a:latin typeface="Arial" charset="0"/>
                </a:rPr>
                <a:t>Larva</a:t>
              </a:r>
            </a:p>
          </p:txBody>
        </p:sp>
        <p:sp>
          <p:nvSpPr>
            <p:cNvPr id="16" name="Line 18"/>
            <p:cNvSpPr>
              <a:spLocks noChangeShapeType="1"/>
            </p:cNvSpPr>
            <p:nvPr/>
          </p:nvSpPr>
          <p:spPr bwMode="auto">
            <a:xfrm>
              <a:off x="2832" y="283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Rectangle 19"/>
            <p:cNvSpPr>
              <a:spLocks noChangeArrowheads="1"/>
            </p:cNvSpPr>
            <p:nvPr/>
          </p:nvSpPr>
          <p:spPr bwMode="auto">
            <a:xfrm>
              <a:off x="4272" y="3580"/>
              <a:ext cx="84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300" b="1">
                  <a:latin typeface="Arial" charset="0"/>
                </a:rPr>
                <a:t>Adult</a:t>
              </a:r>
              <a:r>
                <a:rPr lang="en-US" sz="1600" b="1">
                  <a:latin typeface="Arial" charset="0"/>
                </a:rPr>
                <a:t> </a:t>
              </a:r>
              <a:r>
                <a:rPr lang="en-US" sz="1300" b="1">
                  <a:latin typeface="Arial" charset="0"/>
                </a:rPr>
                <a:t>barnacle</a:t>
              </a:r>
            </a:p>
          </p:txBody>
        </p:sp>
        <p:sp>
          <p:nvSpPr>
            <p:cNvPr id="18" name="Rectangle 20"/>
            <p:cNvSpPr>
              <a:spLocks noChangeArrowheads="1"/>
            </p:cNvSpPr>
            <p:nvPr/>
          </p:nvSpPr>
          <p:spPr bwMode="auto">
            <a:xfrm>
              <a:off x="576" y="3612"/>
              <a:ext cx="632" cy="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300" b="1">
                  <a:latin typeface="Arial" charset="0"/>
                </a:rPr>
                <a:t>Adult crab</a:t>
              </a:r>
            </a:p>
          </p:txBody>
        </p:sp>
        <p:sp>
          <p:nvSpPr>
            <p:cNvPr id="19" name="Line 21"/>
            <p:cNvSpPr>
              <a:spLocks noChangeShapeType="1"/>
            </p:cNvSpPr>
            <p:nvPr/>
          </p:nvSpPr>
          <p:spPr bwMode="auto">
            <a:xfrm flipV="1">
              <a:off x="960" y="3312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22"/>
            <p:cNvSpPr>
              <a:spLocks noChangeShapeType="1"/>
            </p:cNvSpPr>
            <p:nvPr/>
          </p:nvSpPr>
          <p:spPr bwMode="auto">
            <a:xfrm flipV="1">
              <a:off x="4800" y="3312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#3 Embryology</a:t>
            </a:r>
            <a:endParaRPr lang="en-US" dirty="0"/>
          </a:p>
        </p:txBody>
      </p:sp>
      <p:pic>
        <p:nvPicPr>
          <p:cNvPr id="4" name="Picture 6" descr="embryology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638300"/>
            <a:ext cx="6477000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772400" cy="11430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#4 Comparative Anatomy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534400" cy="4648200"/>
          </a:xfrm>
        </p:spPr>
        <p:txBody>
          <a:bodyPr/>
          <a:lstStyle/>
          <a:p>
            <a:r>
              <a:rPr lang="en-US" sz="36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The study of anatomy provides evidence of evolution</a:t>
            </a:r>
          </a:p>
          <a:p>
            <a:pPr lvl="1"/>
            <a:r>
              <a:rPr lang="en-US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Homologous</a:t>
            </a:r>
            <a:r>
              <a:rPr lang="en-US" sz="36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structures are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similar in structure but different in function</a:t>
            </a:r>
            <a:r>
              <a:rPr lang="en-US" sz="36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</a:p>
          <a:p>
            <a:pPr lvl="1"/>
            <a:r>
              <a:rPr lang="en-US" sz="36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Homologous structures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ARE EVIDENCE</a:t>
            </a:r>
            <a:r>
              <a:rPr lang="en-US" sz="36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of a common ancestor.</a:t>
            </a:r>
          </a:p>
          <a:p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2" descr="homologo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524000"/>
            <a:ext cx="7696200" cy="433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WordArt 20"/>
          <p:cNvSpPr>
            <a:spLocks noChangeArrowheads="1" noChangeShapeType="1" noTextEdit="1"/>
          </p:cNvSpPr>
          <p:nvPr/>
        </p:nvSpPr>
        <p:spPr bwMode="auto">
          <a:xfrm>
            <a:off x="990600" y="5867400"/>
            <a:ext cx="1165225" cy="3603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grasping</a:t>
            </a:r>
          </a:p>
        </p:txBody>
      </p:sp>
      <p:sp>
        <p:nvSpPr>
          <p:cNvPr id="17" name="WordArt 21"/>
          <p:cNvSpPr>
            <a:spLocks noChangeArrowheads="1" noChangeShapeType="1" noTextEdit="1"/>
          </p:cNvSpPr>
          <p:nvPr/>
        </p:nvSpPr>
        <p:spPr bwMode="auto">
          <a:xfrm>
            <a:off x="2743200" y="5867400"/>
            <a:ext cx="1165225" cy="3603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walking</a:t>
            </a:r>
          </a:p>
        </p:txBody>
      </p:sp>
      <p:sp>
        <p:nvSpPr>
          <p:cNvPr id="18" name="WordArt 22"/>
          <p:cNvSpPr>
            <a:spLocks noChangeArrowheads="1" noChangeShapeType="1" noTextEdit="1"/>
          </p:cNvSpPr>
          <p:nvPr/>
        </p:nvSpPr>
        <p:spPr bwMode="auto">
          <a:xfrm>
            <a:off x="4572000" y="5943600"/>
            <a:ext cx="1165225" cy="3603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swimming</a:t>
            </a:r>
          </a:p>
        </p:txBody>
      </p:sp>
      <p:sp>
        <p:nvSpPr>
          <p:cNvPr id="19" name="WordArt 23"/>
          <p:cNvSpPr>
            <a:spLocks noChangeArrowheads="1" noChangeShapeType="1" noTextEdit="1"/>
          </p:cNvSpPr>
          <p:nvPr/>
        </p:nvSpPr>
        <p:spPr bwMode="auto">
          <a:xfrm>
            <a:off x="6858000" y="5943600"/>
            <a:ext cx="1165225" cy="3603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flight</a:t>
            </a:r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Homologous Structures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66800" y="15240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ARM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67000" y="15240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LEG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00600" y="1600200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Flipper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010400" y="15240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Wing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#4 Comparative Anatomy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686800" cy="4648200"/>
          </a:xfrm>
        </p:spPr>
        <p:txBody>
          <a:bodyPr/>
          <a:lstStyle/>
          <a:p>
            <a:pPr lvl="1">
              <a:buFont typeface="Arial" pitchFamily="34" charset="0"/>
              <a:buChar char="•"/>
            </a:pPr>
            <a:r>
              <a:rPr lang="en-US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Analogous</a:t>
            </a:r>
            <a:r>
              <a:rPr lang="en-US" sz="36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structures are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similar in function but differ in structure</a:t>
            </a:r>
          </a:p>
          <a:p>
            <a:pPr lvl="1">
              <a:buFont typeface="Arial" pitchFamily="34" charset="0"/>
              <a:buChar char="•"/>
            </a:pPr>
            <a:r>
              <a:rPr lang="en-US" sz="36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Analogous structures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DO NOT </a:t>
            </a:r>
            <a:r>
              <a:rPr lang="en-US" sz="3600" b="1" dirty="0" smtClean="0">
                <a:solidFill>
                  <a:srgbClr val="F8F3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show common ancestry</a:t>
            </a:r>
          </a:p>
          <a:p>
            <a:endParaRPr lang="en-US" dirty="0"/>
          </a:p>
        </p:txBody>
      </p:sp>
      <p:pic>
        <p:nvPicPr>
          <p:cNvPr id="4" name="Picture 47" descr="bhspe-041004-0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4326100"/>
            <a:ext cx="3017259" cy="2276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590800" y="4343400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Arial" charset="0"/>
              </a:rPr>
              <a:t>Fly wing</a:t>
            </a:r>
            <a:endParaRPr lang="en-US" dirty="0"/>
          </a:p>
        </p:txBody>
      </p:sp>
      <p:pic>
        <p:nvPicPr>
          <p:cNvPr id="6" name="Picture 49" descr="bhspe-041004-0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4267200"/>
            <a:ext cx="2605929" cy="2336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6248400" y="6019800"/>
            <a:ext cx="14654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charset="0"/>
              </a:rPr>
              <a:t>Bat wing</a:t>
            </a:r>
            <a:endParaRPr lang="en-US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86800" cy="11430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Structural patterns are clues to the history of a species.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8600" y="1752600"/>
            <a:ext cx="8686800" cy="4343400"/>
          </a:xfrm>
        </p:spPr>
        <p:txBody>
          <a:bodyPr/>
          <a:lstStyle/>
          <a:p>
            <a:r>
              <a:rPr 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Vestigial structures </a:t>
            </a:r>
            <a:r>
              <a:rPr lang="en-US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are remnants of organs or structures that had a function in an early ancestor.</a:t>
            </a:r>
          </a:p>
          <a:p>
            <a:r>
              <a:rPr lang="en-US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Examples include ostrich wings, human appendix, and wisdom teeth, whale and snake pelvis/hind legs</a:t>
            </a:r>
            <a:endParaRPr lang="en-US" sz="3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7" name="Picture 20" descr="bhspe-041004-0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5029200"/>
            <a:ext cx="2286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1" descr="http://rds.yahoo.com/_ylt=A0S020z2IKtHi3sBlBOjzbkF/SIG=12kr96vs5/EXP=1202483830/**http%3A/basicjuice.blogs.com/basicjuice/images/appendix-thum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5029200"/>
            <a:ext cx="25908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 descr="http://3.bp.blogspot.com/_rrDvHmiv-dI/SCdpWjefEhI/AAAAAAAAAAo/cHYw3ETyCgI/S240/untitled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4800600"/>
            <a:ext cx="261302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"/>
          <p:cNvSpPr>
            <a:spLocks noGrp="1" noChangeArrowheads="1"/>
          </p:cNvSpPr>
          <p:nvPr>
            <p:ph type="title"/>
          </p:nvPr>
        </p:nvSpPr>
        <p:spPr>
          <a:xfrm>
            <a:off x="3124200" y="609600"/>
            <a:ext cx="5791200" cy="914400"/>
          </a:xfrm>
        </p:spPr>
        <p:txBody>
          <a:bodyPr>
            <a:noAutofit/>
          </a:bodyPr>
          <a:lstStyle/>
          <a:p>
            <a:pPr eaLnBrk="1" hangingPunct="1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Pythons have tiny femurs (leg bone)</a:t>
            </a:r>
          </a:p>
        </p:txBody>
      </p:sp>
      <p:pic>
        <p:nvPicPr>
          <p:cNvPr id="15363" name="Picture 6" descr="http://upload.wikimedia.org/wikipedia/en/4/42/Anal_spur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6150" y="1981200"/>
            <a:ext cx="677545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8" descr="http://animal-world.com/encyclo/reptiles/snakes/images/AlbinoBallPythonWHSnP2_U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066800"/>
            <a:ext cx="2911475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152400"/>
            <a:ext cx="8534400" cy="11430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#5 Molecular and Genetic Evidence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447800"/>
            <a:ext cx="5181600" cy="44958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AKA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Biochemical Evidence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Two closely-related organisms will have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similar DNA, RNA, and protein (amino acid) sequences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This also gives evidence of a common ancestor.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1828800"/>
            <a:ext cx="3657600" cy="381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5" name="Picture 7" descr="bhspe-041005_0318_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838200"/>
            <a:ext cx="8407309" cy="5203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Five examples of Evidence for Evolution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Fossils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Geographical Distribution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Embryology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Comparative Anatomy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Molecular and Genetic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38914" name="Picture 2" descr="http://www.impactlab.com/wp-content/uploads/2010/05/0-orig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6821"/>
            <a:ext cx="8534400" cy="6759245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ossils">
  <a:themeElements>
    <a:clrScheme name="Blank Presentation.pot 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CC66"/>
      </a:accent1>
      <a:accent2>
        <a:srgbClr val="0000FF"/>
      </a:accent2>
      <a:accent3>
        <a:srgbClr val="FFFFFF"/>
      </a:accent3>
      <a:accent4>
        <a:srgbClr val="000000"/>
      </a:accent4>
      <a:accent5>
        <a:srgbClr val="FFE2B8"/>
      </a:accent5>
      <a:accent6>
        <a:srgbClr val="0000E7"/>
      </a:accent6>
      <a:hlink>
        <a:srgbClr val="CC00CC"/>
      </a:hlink>
      <a:folHlink>
        <a:srgbClr val="C0C0C0"/>
      </a:folHlink>
    </a:clrScheme>
    <a:fontScheme name="Blank Presentation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6" charset="0"/>
          </a:defRPr>
        </a:defPPr>
      </a:lstStyle>
    </a:lnDef>
  </a:objectDefaults>
  <a:extraClrSchemeLst>
    <a:extraClrScheme>
      <a:clrScheme name="Blank Presentation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fossils</Template>
  <TotalTime>1093</TotalTime>
  <Words>510</Words>
  <Application>Microsoft Office PowerPoint</Application>
  <PresentationFormat>On-screen Show (4:3)</PresentationFormat>
  <Paragraphs>107</Paragraphs>
  <Slides>23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fossils</vt:lpstr>
      <vt:lpstr>Evidence for Evolution</vt:lpstr>
      <vt:lpstr>Evidence</vt:lpstr>
      <vt:lpstr>#1 Fossil Evidence</vt:lpstr>
      <vt:lpstr>Types of Fossils</vt:lpstr>
      <vt:lpstr>Types of Fossils</vt:lpstr>
      <vt:lpstr>Types of Fossils</vt:lpstr>
      <vt:lpstr>Dating Fossils</vt:lpstr>
      <vt:lpstr>Relative Dating of Fossils</vt:lpstr>
      <vt:lpstr>Radiometric Dating of Fossils</vt:lpstr>
      <vt:lpstr>Radiometric Dating of Fossils</vt:lpstr>
      <vt:lpstr>Radiometric Dating of Fossils</vt:lpstr>
      <vt:lpstr>#2 Geographical Distribution</vt:lpstr>
      <vt:lpstr>#3 Embryology</vt:lpstr>
      <vt:lpstr>#3 Embryology</vt:lpstr>
      <vt:lpstr>#4 Comparative Anatomy</vt:lpstr>
      <vt:lpstr>Homologous Structures</vt:lpstr>
      <vt:lpstr>#4 Comparative Anatomy</vt:lpstr>
      <vt:lpstr>Structural patterns are clues to the history of a species. </vt:lpstr>
      <vt:lpstr>Pythons have tiny femurs (leg bone)</vt:lpstr>
      <vt:lpstr>#5 Molecular and Genetic Evidence</vt:lpstr>
      <vt:lpstr>Slide 21</vt:lpstr>
      <vt:lpstr>Five examples of Evidence for Evolution</vt:lpstr>
      <vt:lpstr>Slide 23</vt:lpstr>
    </vt:vector>
  </TitlesOfParts>
  <Company>뿿�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McDougal Littell</dc:creator>
  <cp:lastModifiedBy>cmassengale</cp:lastModifiedBy>
  <cp:revision>193</cp:revision>
  <dcterms:created xsi:type="dcterms:W3CDTF">2006-09-14T16:17:10Z</dcterms:created>
  <dcterms:modified xsi:type="dcterms:W3CDTF">2014-02-15T19:09:19Z</dcterms:modified>
</cp:coreProperties>
</file>