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21" r:id="rId1"/>
  </p:sldMasterIdLst>
  <p:notesMasterIdLst>
    <p:notesMasterId r:id="rId25"/>
  </p:notesMasterIdLst>
  <p:sldIdLst>
    <p:sldId id="284" r:id="rId2"/>
    <p:sldId id="285" r:id="rId3"/>
    <p:sldId id="286" r:id="rId4"/>
    <p:sldId id="287" r:id="rId5"/>
    <p:sldId id="288" r:id="rId6"/>
    <p:sldId id="289" r:id="rId7"/>
    <p:sldId id="279" r:id="rId8"/>
    <p:sldId id="290" r:id="rId9"/>
    <p:sldId id="280" r:id="rId10"/>
    <p:sldId id="291" r:id="rId11"/>
    <p:sldId id="292" r:id="rId12"/>
    <p:sldId id="293" r:id="rId13"/>
    <p:sldId id="259" r:id="rId14"/>
    <p:sldId id="294" r:id="rId15"/>
    <p:sldId id="295" r:id="rId16"/>
    <p:sldId id="268" r:id="rId17"/>
    <p:sldId id="296" r:id="rId18"/>
    <p:sldId id="297" r:id="rId19"/>
    <p:sldId id="283" r:id="rId20"/>
    <p:sldId id="298" r:id="rId21"/>
    <p:sldId id="299" r:id="rId22"/>
    <p:sldId id="278" r:id="rId23"/>
    <p:sldId id="300" r:id="rId2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72">
          <p15:clr>
            <a:srgbClr val="A4A3A4"/>
          </p15:clr>
        </p15:guide>
        <p15:guide id="2" pos="4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8F3D4"/>
    <a:srgbClr val="00C238"/>
    <a:srgbClr val="1864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5537" autoAdjust="0"/>
  </p:normalViewPr>
  <p:slideViewPr>
    <p:cSldViewPr>
      <p:cViewPr varScale="1">
        <p:scale>
          <a:sx n="87" d="100"/>
          <a:sy n="87" d="100"/>
        </p:scale>
        <p:origin x="-504" y="-84"/>
      </p:cViewPr>
      <p:guideLst>
        <p:guide orient="horz" pos="3072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5261560F-0035-47F7-8A1F-54A7684A1B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9045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915D1-E6FE-4909-B38C-27FE8E8EC397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564481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6A77FD-C9C5-4600-A0DE-390041058605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433202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1B273-9AD0-4BA5-85F3-5B56C9D5A19B}" type="slidenum">
              <a:rPr lang="en-US" smtClean="0"/>
              <a:pPr/>
              <a:t>22</a:t>
            </a:fld>
            <a:endParaRPr 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996397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9FC088-B9AC-4A7F-9937-A259D6A706CA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"/>
          <p:cNvSpPr txBox="1">
            <a:spLocks noChangeArrowheads="1"/>
          </p:cNvSpPr>
          <p:nvPr userDrawn="1"/>
        </p:nvSpPr>
        <p:spPr bwMode="auto">
          <a:xfrm>
            <a:off x="0" y="49213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13.1 Ecologists Study Relationships</a:t>
            </a: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5E3B6-0F76-4320-9AE0-73A23F87865C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33891-D5E7-4C7B-BF1D-E855E53CB5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D19D06-0FBB-45BB-A5CB-BC6D1C2D9598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84293-29B8-4800-8C31-625EC2E44323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B81C-8969-4AD9-A815-C6ED135776BE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7D74F8-E611-472F-AC9C-F0E64EDA22A8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FFB8D7-3644-4901-8773-4491FAB35BF9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C3177-D389-4885-A057-7179052B391E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33891-D5E7-4C7B-BF1D-E855E53CB5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B96EA-B270-4543-BDD0-C2F6787D2D13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AD2296-380C-4D11-A255-C4C2A30AF388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33891-D5E7-4C7B-BF1D-E855E53CB5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329385-8A71-49BA-917F-71FBC8EB9C19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9DCB2F0-A796-45D5-BBA3-B95A0391B4CE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 userDrawn="1"/>
        </p:nvSpPr>
        <p:spPr bwMode="auto">
          <a:xfrm>
            <a:off x="0" y="49213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charset="0"/>
              </a:rPr>
              <a:t>10.4 Evidence of Evolution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7246" y="5410200"/>
            <a:ext cx="7589520" cy="822960"/>
          </a:xfrm>
        </p:spPr>
        <p:txBody>
          <a:bodyPr/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Evidence for Evolution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3" r="1833"/>
          <a:stretch>
            <a:fillRect/>
          </a:stretch>
        </p:blipFill>
        <p:spPr>
          <a:xfrm>
            <a:off x="1219200" y="457200"/>
            <a:ext cx="6599767" cy="49498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75754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4718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Evidence</a:t>
            </a:r>
            <a:endParaRPr lang="en-US" sz="6600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1" y="1845734"/>
            <a:ext cx="3962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Evidence</a:t>
            </a:r>
            <a:r>
              <a:rPr lang="en-US" sz="4200" b="1" dirty="0">
                <a:solidFill>
                  <a:srgbClr val="F8F3D4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r>
              <a:rPr lang="en-US" sz="4200" b="1" dirty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of </a:t>
            </a:r>
            <a:r>
              <a:rPr lang="en-US" sz="4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common ancestry </a:t>
            </a:r>
            <a:r>
              <a:rPr lang="en-US" sz="4200" b="1" dirty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among species comes from many sources.</a:t>
            </a:r>
            <a:r>
              <a:rPr lang="en-US" sz="4200" b="1" dirty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3389" y="1737361"/>
            <a:ext cx="3323851" cy="1219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78538" y="3391825"/>
            <a:ext cx="3233942" cy="12021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78538" y="5029200"/>
            <a:ext cx="3289065" cy="1259643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476974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940040" cy="9144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#1 Fossil Evidence</a:t>
            </a:r>
            <a:endParaRPr lang="en-US" sz="4800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638800" cy="5257800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srgbClr val="F8F3D4"/>
              </a:buClr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Fossils</a:t>
            </a:r>
          </a:p>
          <a:p>
            <a:pPr lvl="1">
              <a:buClr>
                <a:srgbClr val="F8F3D4"/>
              </a:buClr>
              <a:buFont typeface="Courier New" pitchFamily="49" charset="0"/>
              <a:buChar char="o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Earth is 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Millions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years old!</a:t>
            </a:r>
          </a:p>
          <a:p>
            <a:pPr lvl="1">
              <a:buClr>
                <a:srgbClr val="F8F3D4"/>
              </a:buClr>
              <a:buFont typeface="Courier New" pitchFamily="49" charset="0"/>
              <a:buChar char="o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Fossils in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older layers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more primitive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than those in the upper layers.</a:t>
            </a:r>
          </a:p>
          <a:p>
            <a:pPr lvl="1">
              <a:buClr>
                <a:srgbClr val="F8F3D4"/>
              </a:buClr>
              <a:buFont typeface="Courier New" pitchFamily="49" charset="0"/>
              <a:buChar char="o"/>
            </a:pP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Extinct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Fossils resemble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modern animals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lvl="1">
              <a:buClr>
                <a:srgbClr val="F8F3D4"/>
              </a:buClr>
              <a:buFont typeface="Courier New" pitchFamily="49" charset="0"/>
              <a:buChar char="o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This shows a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common ancestry.</a:t>
            </a:r>
          </a:p>
          <a:p>
            <a:pPr lvl="1">
              <a:buClr>
                <a:srgbClr val="F8F3D4"/>
              </a:buClr>
              <a:buNone/>
            </a:pPr>
            <a:endParaRPr lang="en-US" sz="3000" b="1" dirty="0" smtClean="0">
              <a:latin typeface="Comic Sans MS" pitchFamily="66" charset="0"/>
            </a:endParaRPr>
          </a:p>
          <a:p>
            <a:pPr lvl="1">
              <a:buClr>
                <a:srgbClr val="F8F3D4"/>
              </a:buClr>
              <a:buNone/>
            </a:pP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95400"/>
            <a:ext cx="3276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49287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Types of Fossils</a:t>
            </a:r>
            <a:endParaRPr lang="en-US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371600"/>
            <a:ext cx="5334000" cy="4724400"/>
          </a:xfrm>
        </p:spPr>
        <p:txBody>
          <a:bodyPr/>
          <a:lstStyle/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Permineralization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occurs when minerals carried by water are deposited around a hard structure</a:t>
            </a: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natural cast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forms when flowing water removes all of the original tissue, leaving an impression</a:t>
            </a:r>
            <a:r>
              <a:rPr lang="en-US" b="1" dirty="0" smtClean="0">
                <a:latin typeface="Comic Sans MS" pitchFamily="66" charset="0"/>
              </a:rPr>
              <a:t>.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1026" name="Picture 2" descr="http://static.newworldencyclopedia.org/thumb/a/a5/Trilobite2.jpg/250px-Trilobit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409395"/>
            <a:ext cx="2743200" cy="2062887"/>
          </a:xfrm>
          <a:prstGeom prst="rect">
            <a:avLst/>
          </a:prstGeom>
          <a:noFill/>
        </p:spPr>
      </p:pic>
      <p:pic>
        <p:nvPicPr>
          <p:cNvPr id="7" name="Picture 6" descr="frog-ca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657600"/>
            <a:ext cx="2843028" cy="2532072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Types of Fossils</a:t>
            </a:r>
            <a:endParaRPr lang="en-US" dirty="0">
              <a:solidFill>
                <a:srgbClr val="F8F3D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772400" cy="4114800"/>
          </a:xfrm>
        </p:spPr>
        <p:txBody>
          <a:bodyPr/>
          <a:lstStyle/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Amber-preserved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fossils are organisms that become trapped in tree resin that hardens after the tree is buried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Fossilized insects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4" descr="bhspe-041201-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276600"/>
            <a:ext cx="3567113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Types of Fossils</a:t>
            </a:r>
            <a:endParaRPr lang="en-US" dirty="0">
              <a:solidFill>
                <a:srgbClr val="F8F3D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4953000"/>
          </a:xfrm>
        </p:spPr>
        <p:txBody>
          <a:bodyPr/>
          <a:lstStyle/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sz="34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Impressions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imprints left in rock</a:t>
            </a:r>
          </a:p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Preserved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remains 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form when an entire organism becomes encased in material such as ice, ash, tar …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6866" name="Picture 2" descr="http://img.ehowcdn.com/article-new-thumbnail/ehow/images/a05/5e/o7/do-plants-become-fossils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114800"/>
            <a:ext cx="2659035" cy="2533650"/>
          </a:xfrm>
          <a:prstGeom prst="rect">
            <a:avLst/>
          </a:prstGeom>
          <a:noFill/>
        </p:spPr>
      </p:pic>
      <p:pic>
        <p:nvPicPr>
          <p:cNvPr id="5" name="Picture 4" descr="sabertoo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4267200"/>
            <a:ext cx="4343894" cy="227990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cartoonstock.com/newscartoons/cartoonists/ksm/lowres/ksmn1021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69702"/>
            <a:ext cx="4267200" cy="634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295400"/>
            <a:ext cx="4038600" cy="762000"/>
          </a:xfrm>
        </p:spPr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Dating Fossils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Relative Dating of Fossils</a:t>
            </a:r>
            <a:endParaRPr lang="en-US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5105400" cy="4648200"/>
          </a:xfrm>
        </p:spPr>
        <p:txBody>
          <a:bodyPr/>
          <a:lstStyle/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Estimates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time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during which an organism lived</a:t>
            </a: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It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compares the placement</a:t>
            </a:r>
            <a:b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of fossils in layers of rock</a:t>
            </a: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Scientists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infer the order in which species existed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4" descr="300c.jpg                                                       0006B018 Macintosh                      BEB7E0B0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752600"/>
            <a:ext cx="3727450" cy="445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Radiometric Dating of Fossils</a:t>
            </a:r>
            <a:endParaRPr lang="en-US" dirty="0">
              <a:solidFill>
                <a:srgbClr val="F8F3D4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45720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Measures 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half-life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the isotope – </a:t>
            </a:r>
            <a:r>
              <a:rPr lang="en-US" sz="3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time it takes for ½ of the isotope to break down</a:t>
            </a:r>
          </a:p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Carbon-12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stable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;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Carbon-14 radioactive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(carbon in ALL organisms)</a:t>
            </a:r>
          </a:p>
          <a:p>
            <a:pPr>
              <a:buClr>
                <a:srgbClr val="F8F3D4"/>
              </a:buCl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Example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</a:t>
            </a:r>
          </a:p>
          <a:p>
            <a:pPr lvl="1">
              <a:buClr>
                <a:srgbClr val="F8F3D4"/>
              </a:buClr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Carbon-14 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has a half-life of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5730 years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; decays into Carbon-12</a:t>
            </a:r>
          </a:p>
          <a:p>
            <a:pPr lvl="1">
              <a:buClr>
                <a:srgbClr val="F8F3D4"/>
              </a:buClr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Compare ratio of C-14 to C-12 to age fossil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990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Radiometric Dating of Fossils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382000" cy="4800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Uses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Radioactive Isotopes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atoms of the same element with differing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neutrons</a:t>
            </a:r>
          </a:p>
          <a:p>
            <a:pPr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Example: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lvl="1"/>
            <a:r>
              <a:rPr lang="en-US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12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and </a:t>
            </a:r>
            <a:r>
              <a:rPr lang="en-US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14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</a:t>
            </a:r>
          </a:p>
          <a:p>
            <a:pPr lvl="1"/>
            <a:r>
              <a:rPr lang="en-US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12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 = 6 protons + 6 neutrons</a:t>
            </a:r>
          </a:p>
          <a:p>
            <a:pPr lvl="1"/>
            <a:r>
              <a:rPr lang="en-US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14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 = 6 protons + 8 neutrons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lvl="1"/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en-US" dirty="0"/>
          </a:p>
        </p:txBody>
      </p:sp>
      <p:pic>
        <p:nvPicPr>
          <p:cNvPr id="4" name="Picture 8" descr="006_symb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362200"/>
            <a:ext cx="4212234" cy="1940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Radiometric Dating of Fossils</a:t>
            </a:r>
            <a:endParaRPr lang="en-US" dirty="0">
              <a:solidFill>
                <a:srgbClr val="F8F3D4"/>
              </a:solidFill>
            </a:endParaRPr>
          </a:p>
        </p:txBody>
      </p:sp>
      <p:pic>
        <p:nvPicPr>
          <p:cNvPr id="6" name="Picture 7" descr="363.gif                                                        0006B018 Macintosh                      BEB7E0B0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049" y="1981200"/>
            <a:ext cx="757790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9906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#2 Geographical Distribution</a:t>
            </a:r>
            <a:endParaRPr lang="en-US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610600" cy="43434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Geography &amp; environment gives evidence for evolution</a:t>
            </a: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Island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species 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most closely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resemble nearest mainland species</a:t>
            </a: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Populations </a:t>
            </a:r>
            <a:r>
              <a:rPr lang="en-US" sz="3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can show variation </a:t>
            </a:r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from one island to another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54" descr="bhspe-041004-007-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495799"/>
            <a:ext cx="38481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1" descr="bhspe-041004-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9624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2" descr="bhspe-041004-0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4958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7"/>
          <p:cNvSpPr>
            <a:spLocks noChangeShapeType="1"/>
          </p:cNvSpPr>
          <p:nvPr/>
        </p:nvSpPr>
        <p:spPr bwMode="auto">
          <a:xfrm flipH="1">
            <a:off x="2971800" y="4876800"/>
            <a:ext cx="2514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Line 58"/>
          <p:cNvSpPr>
            <a:spLocks noChangeShapeType="1"/>
          </p:cNvSpPr>
          <p:nvPr/>
        </p:nvSpPr>
        <p:spPr bwMode="auto">
          <a:xfrm flipH="1">
            <a:off x="3886200" y="5448300"/>
            <a:ext cx="349250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#3 Embryology</a:t>
            </a:r>
            <a:endParaRPr lang="en-US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4648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Embryo (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early developmental stage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) gives evidence of evolution</a:t>
            </a:r>
            <a:endParaRPr lang="en-US" sz="3000" b="1" dirty="0" smtClean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Identical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larvae, different adult body forms</a:t>
            </a:r>
          </a:p>
          <a:p>
            <a:pPr>
              <a:buFont typeface="Wingdings" pitchFamily="2" charset="2"/>
              <a:buChar char="q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Similar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embryos,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related but diverse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organisms</a:t>
            </a:r>
          </a:p>
          <a:p>
            <a:pPr>
              <a:buFont typeface="Wingdings" pitchFamily="2" charset="2"/>
              <a:buChar char="q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Shows</a:t>
            </a:r>
            <a:b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common</a:t>
            </a:r>
            <a:b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ancestry</a:t>
            </a:r>
            <a:endParaRPr lang="en-US" sz="3000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13" name="Group 23"/>
          <p:cNvGrpSpPr>
            <a:grpSpLocks/>
          </p:cNvGrpSpPr>
          <p:nvPr/>
        </p:nvGrpSpPr>
        <p:grpSpPr bwMode="auto">
          <a:xfrm>
            <a:off x="3124200" y="3810000"/>
            <a:ext cx="5562600" cy="2528887"/>
            <a:chOff x="48" y="1763"/>
            <a:chExt cx="5664" cy="2505"/>
          </a:xfrm>
        </p:grpSpPr>
        <p:grpSp>
          <p:nvGrpSpPr>
            <p:cNvPr id="14" name="Group 16"/>
            <p:cNvGrpSpPr>
              <a:grpSpLocks/>
            </p:cNvGrpSpPr>
            <p:nvPr/>
          </p:nvGrpSpPr>
          <p:grpSpPr bwMode="auto">
            <a:xfrm>
              <a:off x="48" y="1763"/>
              <a:ext cx="5664" cy="2505"/>
              <a:chOff x="48" y="1763"/>
              <a:chExt cx="5664" cy="2505"/>
            </a:xfrm>
          </p:grpSpPr>
          <p:pic>
            <p:nvPicPr>
              <p:cNvPr id="21" name="Picture 14" descr="bhspe-041004-01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64" y="2694"/>
                <a:ext cx="1680" cy="15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13" descr="bhspe-041004-01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" y="1796"/>
                <a:ext cx="2160" cy="14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5" descr="bhspe-041004-01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552" y="1763"/>
                <a:ext cx="2160" cy="15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2615" y="2644"/>
              <a:ext cx="394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300" b="1" dirty="0">
                  <a:latin typeface="Arial" charset="0"/>
                </a:rPr>
                <a:t>Larva</a:t>
              </a: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2832" y="283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4272" y="3580"/>
              <a:ext cx="8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300" b="1" dirty="0">
                  <a:latin typeface="Arial" charset="0"/>
                </a:rPr>
                <a:t>Adult</a:t>
              </a:r>
              <a:r>
                <a:rPr lang="en-US" sz="1600" b="1" dirty="0">
                  <a:latin typeface="Arial" charset="0"/>
                </a:rPr>
                <a:t> </a:t>
              </a:r>
              <a:r>
                <a:rPr lang="en-US" sz="1300" b="1" dirty="0">
                  <a:latin typeface="Arial" charset="0"/>
                </a:rPr>
                <a:t>barnacle</a:t>
              </a: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576" y="3612"/>
              <a:ext cx="63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300" b="1" dirty="0">
                  <a:latin typeface="Arial" charset="0"/>
                </a:rPr>
                <a:t>Adult crab</a:t>
              </a: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flipV="1">
              <a:off x="960" y="33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 flipV="1">
              <a:off x="4800" y="33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#3 Embryology</a:t>
            </a:r>
            <a:endParaRPr lang="en-US" dirty="0">
              <a:solidFill>
                <a:srgbClr val="F8F3D4"/>
              </a:solidFill>
            </a:endParaRPr>
          </a:p>
        </p:txBody>
      </p:sp>
      <p:pic>
        <p:nvPicPr>
          <p:cNvPr id="4" name="Picture 6" descr="embryolog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1371600"/>
            <a:ext cx="60198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1371600"/>
            <a:ext cx="2667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Vertebrates</a:t>
            </a:r>
            <a:r>
              <a:rPr lang="en-US" sz="32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all share gill slits and a tail in their early embryo stage;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Share a common ancestor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#4 Comparative Anatomy</a:t>
            </a:r>
            <a:endParaRPr lang="en-US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305800" cy="4876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The 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study of anatomy provides evidence of evolution</a:t>
            </a:r>
          </a:p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Homologous</a:t>
            </a:r>
            <a:r>
              <a:rPr lang="en-US" sz="4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4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structures are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similar in structure but different in function</a:t>
            </a:r>
            <a:r>
              <a:rPr lang="en-US" sz="4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Homologous </a:t>
            </a:r>
            <a:r>
              <a:rPr lang="en-US" sz="4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structures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EVIDENCE</a:t>
            </a:r>
            <a:r>
              <a:rPr lang="en-US" sz="4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a common ancestor.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2" descr="homologo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4000"/>
            <a:ext cx="76962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WordArt 20"/>
          <p:cNvSpPr>
            <a:spLocks noChangeArrowheads="1" noChangeShapeType="1" noTextEdit="1"/>
          </p:cNvSpPr>
          <p:nvPr/>
        </p:nvSpPr>
        <p:spPr bwMode="auto">
          <a:xfrm>
            <a:off x="990600" y="5867400"/>
            <a:ext cx="1165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grasping</a:t>
            </a:r>
          </a:p>
        </p:txBody>
      </p:sp>
      <p:sp>
        <p:nvSpPr>
          <p:cNvPr id="17" name="WordArt 21"/>
          <p:cNvSpPr>
            <a:spLocks noChangeArrowheads="1" noChangeShapeType="1" noTextEdit="1"/>
          </p:cNvSpPr>
          <p:nvPr/>
        </p:nvSpPr>
        <p:spPr bwMode="auto">
          <a:xfrm>
            <a:off x="2743200" y="5867400"/>
            <a:ext cx="1165225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walking</a:t>
            </a:r>
          </a:p>
        </p:txBody>
      </p:sp>
      <p:sp>
        <p:nvSpPr>
          <p:cNvPr id="18" name="WordArt 22"/>
          <p:cNvSpPr>
            <a:spLocks noChangeArrowheads="1" noChangeShapeType="1" noTextEdit="1"/>
          </p:cNvSpPr>
          <p:nvPr/>
        </p:nvSpPr>
        <p:spPr bwMode="auto">
          <a:xfrm>
            <a:off x="4572000" y="5943600"/>
            <a:ext cx="1165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swimming</a:t>
            </a:r>
          </a:p>
        </p:txBody>
      </p:sp>
      <p:sp>
        <p:nvSpPr>
          <p:cNvPr id="19" name="WordArt 23"/>
          <p:cNvSpPr>
            <a:spLocks noChangeArrowheads="1" noChangeShapeType="1" noTextEdit="1"/>
          </p:cNvSpPr>
          <p:nvPr/>
        </p:nvSpPr>
        <p:spPr bwMode="auto">
          <a:xfrm>
            <a:off x="6858000" y="5943600"/>
            <a:ext cx="1165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flight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Homologous Structures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6800" y="1524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67000" y="1524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LEG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0600" y="1600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Flipper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10400" y="1524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#4 Comparative Anatomy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4648200"/>
          </a:xfrm>
        </p:spPr>
        <p:txBody>
          <a:bodyPr/>
          <a:lstStyle/>
          <a:p>
            <a:pPr lvl="1">
              <a:buFont typeface="Wingdings" pitchFamily="2" charset="2"/>
              <a:buChar char="q"/>
            </a:pP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Analogous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structures are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similar in function but differ in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structure</a:t>
            </a:r>
          </a:p>
          <a:p>
            <a:pPr lvl="1">
              <a:buFont typeface="Wingdings" pitchFamily="2" charset="2"/>
              <a:buChar char="q"/>
            </a:pP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Analogous 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structures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NOT 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show common ancestry</a:t>
            </a:r>
          </a:p>
          <a:p>
            <a:endParaRPr lang="en-US" dirty="0"/>
          </a:p>
        </p:txBody>
      </p:sp>
      <p:pic>
        <p:nvPicPr>
          <p:cNvPr id="4" name="Picture 47" descr="bhspe-041004-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326100"/>
            <a:ext cx="3017259" cy="2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90800" y="43434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charset="0"/>
              </a:rPr>
              <a:t>Fly wing</a:t>
            </a:r>
            <a:endParaRPr lang="en-US" dirty="0"/>
          </a:p>
        </p:txBody>
      </p:sp>
      <p:pic>
        <p:nvPicPr>
          <p:cNvPr id="6" name="Picture 49" descr="bhspe-041004-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267200"/>
            <a:ext cx="2605929" cy="233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248400" y="6019800"/>
            <a:ext cx="1465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Bat wing</a:t>
            </a:r>
            <a:endParaRPr lang="en-US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Structural patterns are clues to the history of a species.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495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Vestigial structures 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remnants of organs or structures that had a function in an early ancestor.</a:t>
            </a:r>
          </a:p>
          <a:p>
            <a:pPr>
              <a:buFont typeface="Wingdings" pitchFamily="2" charset="2"/>
              <a:buChar char="q"/>
            </a:pPr>
            <a:r>
              <a:rPr lang="en-US" sz="3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Examples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include ostrich wings, human appendix, and wisdom teeth, whale and snake pelvis/hind legs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20" descr="bhspe-041004-0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0292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http://rds.yahoo.com/_ylt=A0S020z2IKtHi3sBlBOjzbkF/SIG=12kr96vs5/EXP=1202483830/**http%3A/basicjuice.blogs.com/basicjuice/images/appendix-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5029200"/>
            <a:ext cx="2590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http://3.bp.blogspot.com/_rrDvHmiv-dI/SCdpWjefEhI/AAAAAAAAAAo/cHYw3ETyCgI/S240/untitled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800600"/>
            <a:ext cx="26130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/>
          <p:cNvSpPr>
            <a:spLocks noGrp="1" noChangeArrowheads="1"/>
          </p:cNvSpPr>
          <p:nvPr>
            <p:ph type="title"/>
          </p:nvPr>
        </p:nvSpPr>
        <p:spPr>
          <a:xfrm>
            <a:off x="3124200" y="609600"/>
            <a:ext cx="5791200" cy="914400"/>
          </a:xfrm>
        </p:spPr>
        <p:txBody>
          <a:bodyPr>
            <a:noAutofit/>
          </a:bodyPr>
          <a:lstStyle/>
          <a:p>
            <a:pPr eaLnBrk="1" hangingPunct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Pythons have tiny femurs (leg bone)</a:t>
            </a:r>
          </a:p>
        </p:txBody>
      </p:sp>
      <p:pic>
        <p:nvPicPr>
          <p:cNvPr id="15363" name="Picture 6" descr="http://upload.wikimedia.org/wikipedia/en/4/42/Anal_spu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6150" y="1981200"/>
            <a:ext cx="67754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8" descr="http://animal-world.com/encyclo/reptiles/snakes/images/AlbinoBallPythonWHSnP2_U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29114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#5 Molecular and Genetic Evidence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447800"/>
            <a:ext cx="5181600" cy="4495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AKA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Biochemical Evidence</a:t>
            </a: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Two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closely-related organisms will have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similar DNA, RNA, and protein (amino acid) sequences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This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also gives evidence of a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common ancestor.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828800"/>
            <a:ext cx="36576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7" descr="bhspe-041005_0318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8407309" cy="520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Five examples of Evidence for Evolution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Fossils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Geographical Distribution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Embryology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Comparative Anatomy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Molecular and Genetic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8914" name="Picture 2" descr="http://www.impactlab.com/wp-content/uploads/2010/05/0-orig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6821"/>
            <a:ext cx="8534400" cy="675924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ssils">
  <a:themeElements>
    <a:clrScheme name="Blank Presentation.pot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fossils</Template>
  <TotalTime>1136</TotalTime>
  <Words>557</Words>
  <Application>Microsoft Office PowerPoint</Application>
  <PresentationFormat>On-screen Show (4:3)</PresentationFormat>
  <Paragraphs>110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fossils</vt:lpstr>
      <vt:lpstr>Evidence for Evolution</vt:lpstr>
      <vt:lpstr>Evidence</vt:lpstr>
      <vt:lpstr>#1 Fossil Evidence</vt:lpstr>
      <vt:lpstr>Types of Fossils</vt:lpstr>
      <vt:lpstr>Types of Fossils</vt:lpstr>
      <vt:lpstr>Types of Fossils</vt:lpstr>
      <vt:lpstr>Dating Fossils</vt:lpstr>
      <vt:lpstr>Relative Dating of Fossils</vt:lpstr>
      <vt:lpstr>Radiometric Dating of Fossils</vt:lpstr>
      <vt:lpstr>Radiometric Dating of Fossils</vt:lpstr>
      <vt:lpstr>Radiometric Dating of Fossils</vt:lpstr>
      <vt:lpstr>#2 Geographical Distribution</vt:lpstr>
      <vt:lpstr>#3 Embryology</vt:lpstr>
      <vt:lpstr>#3 Embryology</vt:lpstr>
      <vt:lpstr>#4 Comparative Anatomy</vt:lpstr>
      <vt:lpstr>Homologous Structures</vt:lpstr>
      <vt:lpstr>#4 Comparative Anatomy</vt:lpstr>
      <vt:lpstr>Structural patterns are clues to the history of a species. </vt:lpstr>
      <vt:lpstr>Pythons have tiny femurs (leg bone)</vt:lpstr>
      <vt:lpstr>#5 Molecular and Genetic Evidence</vt:lpstr>
      <vt:lpstr>Slide 21</vt:lpstr>
      <vt:lpstr>Five examples of Evidence for Evolution</vt:lpstr>
      <vt:lpstr>Slide 23</vt:lpstr>
    </vt:vector>
  </TitlesOfParts>
  <Company>뿿�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McDougal Littell</dc:creator>
  <cp:lastModifiedBy>cmassengale</cp:lastModifiedBy>
  <cp:revision>199</cp:revision>
  <dcterms:created xsi:type="dcterms:W3CDTF">2006-09-14T16:17:10Z</dcterms:created>
  <dcterms:modified xsi:type="dcterms:W3CDTF">2014-02-15T20:23:54Z</dcterms:modified>
</cp:coreProperties>
</file>