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68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3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662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7EC2CC8-9965-44D4-A6D0-DE60221FAC6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2CC8-9965-44D4-A6D0-DE60221FAC6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2CC8-9965-44D4-A6D0-DE60221FAC6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997212-7042-4BA5-BE99-9143839BACFC}" type="slidenum">
              <a:rPr lang="en-US"/>
              <a:pPr/>
              <a:t>3</a:t>
            </a:fld>
            <a:endParaRPr lang="en-US"/>
          </a:p>
        </p:txBody>
      </p:sp>
      <p:sp>
        <p:nvSpPr>
          <p:cNvPr id="276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-one of the major kinds of tissue formed in the bodies of human beings and some animals</a:t>
            </a:r>
          </a:p>
          <a:p>
            <a:r>
              <a:rPr lang="en-US"/>
              <a:t>-covers the body surface </a:t>
            </a:r>
          </a:p>
          <a:p>
            <a:r>
              <a:rPr lang="en-US"/>
              <a:t>-lines the channels of the body that have openings to the outside</a:t>
            </a:r>
          </a:p>
          <a:p>
            <a:r>
              <a:rPr lang="en-US"/>
              <a:t>-examples: respiratory tract, alimentary tract, and urinary tract</a:t>
            </a:r>
          </a:p>
          <a:p>
            <a:r>
              <a:rPr lang="en-US"/>
              <a:t>-&gt;squamous cells make up the tissue that covers the body surface and lines the mouth and esophagus</a:t>
            </a:r>
          </a:p>
          <a:p>
            <a:r>
              <a:rPr lang="en-US"/>
              <a:t>-&gt;cuboidal cells line some of the body cavities and are found in many of the glands</a:t>
            </a:r>
          </a:p>
          <a:p>
            <a:r>
              <a:rPr lang="en-US"/>
              <a:t>-&gt;columnar cells lines the stomach and intestines, and the innermost layer of the epidermis (skin). A form of</a:t>
            </a:r>
          </a:p>
          <a:p>
            <a:r>
              <a:rPr lang="en-US"/>
              <a:t> columnar epithelium equipped with cilia lines the respiratory passages.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2CC8-9965-44D4-A6D0-DE60221FAC6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2CC8-9965-44D4-A6D0-DE60221FAC6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2CC8-9965-44D4-A6D0-DE60221FAC6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EA16BE-0C90-40D2-B0A1-1B2B52C15C5F}" type="slidenum">
              <a:rPr lang="en-US"/>
              <a:pPr/>
              <a:t>7</a:t>
            </a:fld>
            <a:endParaRPr lang="en-US"/>
          </a:p>
        </p:txBody>
      </p:sp>
      <p:sp>
        <p:nvSpPr>
          <p:cNvPr id="327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en-US"/>
              <a:t>-holds together and gives shape to body organs and tissues</a:t>
            </a:r>
          </a:p>
          <a:p>
            <a:pPr marL="228600" indent="-228600"/>
            <a:r>
              <a:rPr lang="en-US"/>
              <a:t>-holds organs in place and supports the body </a:t>
            </a:r>
          </a:p>
          <a:p>
            <a:pPr marL="228600" indent="-228600">
              <a:buFontTx/>
              <a:buAutoNum type="arabicParenBoth"/>
            </a:pPr>
            <a:r>
              <a:rPr lang="en-US"/>
              <a:t>soft connective tissue proper</a:t>
            </a:r>
          </a:p>
          <a:p>
            <a:pPr marL="228600" indent="-228600">
              <a:buFontTx/>
              <a:buAutoNum type="arabicParenBoth"/>
            </a:pPr>
            <a:r>
              <a:rPr lang="en-US"/>
              <a:t>firm cartilage</a:t>
            </a:r>
          </a:p>
          <a:p>
            <a:pPr marL="228600" indent="-228600">
              <a:buFontTx/>
              <a:buAutoNum type="arabicParenBoth"/>
            </a:pPr>
            <a:r>
              <a:rPr lang="en-US"/>
              <a:t>hard bone. </a:t>
            </a:r>
          </a:p>
          <a:p>
            <a:pPr marL="228600" indent="-228600">
              <a:buFontTx/>
              <a:buAutoNum type="arabicParenBoth"/>
            </a:pPr>
            <a:r>
              <a:rPr lang="en-US"/>
              <a:t>Other dense connective tissue – tendons &amp; ligaments</a:t>
            </a:r>
          </a:p>
          <a:p>
            <a:pPr marL="228600" indent="-228600"/>
            <a:endParaRPr lang="en-US"/>
          </a:p>
          <a:p>
            <a:pPr marL="228600" indent="-228600"/>
            <a:r>
              <a:rPr lang="en-US"/>
              <a:t>reticular tissue -&gt; manufacture red and white blood cells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66A229-90DA-4901-8D45-B245EE7B954E}" type="slidenum">
              <a:rPr lang="en-US"/>
              <a:pPr/>
              <a:t>8</a:t>
            </a:fld>
            <a:endParaRPr lang="en-US"/>
          </a:p>
        </p:txBody>
      </p:sp>
      <p:sp>
        <p:nvSpPr>
          <p:cNvPr id="348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Adipose Tissue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4ADB31-6F4C-4D00-8D7A-FD48210CF047}" type="slidenum">
              <a:rPr lang="en-US"/>
              <a:pPr/>
              <a:t>9</a:t>
            </a:fld>
            <a:endParaRPr lang="en-US"/>
          </a:p>
        </p:txBody>
      </p:sp>
      <p:sp>
        <p:nvSpPr>
          <p:cNvPr id="368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Areolar Connective Tissue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19E545-BEA5-4B02-B904-19F4BF87E9AB}" type="slidenum">
              <a:rPr lang="en-US"/>
              <a:pPr/>
              <a:t>10</a:t>
            </a:fld>
            <a:endParaRPr lang="en-US"/>
          </a:p>
        </p:txBody>
      </p:sp>
      <p:sp>
        <p:nvSpPr>
          <p:cNvPr id="389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Dense regular connective tissue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CEC807-1B57-4CDE-B7AE-39569CCB5988}" type="slidenum">
              <a:rPr lang="en-US"/>
              <a:pPr/>
              <a:t>11</a:t>
            </a:fld>
            <a:endParaRPr lang="en-US"/>
          </a:p>
        </p:txBody>
      </p:sp>
      <p:sp>
        <p:nvSpPr>
          <p:cNvPr id="409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Dense irregular connective tissue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24B35-D13B-4776-B0EE-8B1C6D92049B}" type="slidenum">
              <a:rPr lang="en-US"/>
              <a:pPr/>
              <a:t>12</a:t>
            </a:fld>
            <a:endParaRPr lang="en-US"/>
          </a:p>
        </p:txBody>
      </p:sp>
      <p:sp>
        <p:nvSpPr>
          <p:cNvPr id="430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Bone – spongy &amp; compact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A4116E-D219-4CCE-963B-F0C05406D41B}" type="slidenum">
              <a:rPr lang="en-US"/>
              <a:pPr/>
              <a:t>13</a:t>
            </a:fld>
            <a:endParaRPr lang="en-US"/>
          </a:p>
        </p:txBody>
      </p:sp>
      <p:sp>
        <p:nvSpPr>
          <p:cNvPr id="45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Cartilage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2CC8-9965-44D4-A6D0-DE60221FAC6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2CC8-9965-44D4-A6D0-DE60221FAC6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C140E9-D4B8-4646-881F-F1B1E5DA1E6F}" type="slidenum">
              <a:rPr lang="en-US"/>
              <a:pPr/>
              <a:t>16</a:t>
            </a:fld>
            <a:endParaRPr lang="en-US"/>
          </a:p>
        </p:txBody>
      </p:sp>
      <p:sp>
        <p:nvSpPr>
          <p:cNvPr id="501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Smooth muscle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5DEB38-6C3B-4046-88E9-D8954306A1A8}" type="slidenum">
              <a:rPr lang="en-US"/>
              <a:pPr/>
              <a:t>17</a:t>
            </a:fld>
            <a:endParaRPr lang="en-US"/>
          </a:p>
        </p:txBody>
      </p:sp>
      <p:sp>
        <p:nvSpPr>
          <p:cNvPr id="522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Skeletal muscle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C3E428-F2CC-46C9-B1CF-A6D76A902257}" type="slidenum">
              <a:rPr lang="en-US"/>
              <a:pPr/>
              <a:t>18</a:t>
            </a:fld>
            <a:endParaRPr lang="en-US"/>
          </a:p>
        </p:txBody>
      </p:sp>
      <p:sp>
        <p:nvSpPr>
          <p:cNvPr id="542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Cardiac muscle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-3175" y="2438400"/>
            <a:ext cx="9147175" cy="1063625"/>
            <a:chOff x="-2" y="1536"/>
            <a:chExt cx="5762" cy="670"/>
          </a:xfrm>
        </p:grpSpPr>
        <p:grpSp>
          <p:nvGrpSpPr>
            <p:cNvPr id="4099" name="Group 3"/>
            <p:cNvGrpSpPr>
              <a:grpSpLocks/>
            </p:cNvGrpSpPr>
            <p:nvPr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4100" name="Freeform 4"/>
              <p:cNvSpPr>
                <a:spLocks/>
              </p:cNvSpPr>
              <p:nvPr/>
            </p:nvSpPr>
            <p:spPr bwMode="ltGray">
              <a:xfrm rot="-5400000">
                <a:off x="2559" y="-993"/>
                <a:ext cx="624" cy="57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20"/>
                  </a:cxn>
                  <a:cxn ang="0">
                    <a:pos x="1000" y="720"/>
                  </a:cxn>
                  <a:cxn ang="0">
                    <a:pos x="1000" y="0"/>
                  </a:cxn>
                  <a:cxn ang="0">
                    <a:pos x="0" y="0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1" name="Freeform 5"/>
              <p:cNvSpPr>
                <a:spLocks/>
              </p:cNvSpPr>
              <p:nvPr/>
            </p:nvSpPr>
            <p:spPr bwMode="ltGray">
              <a:xfrm rot="-5400000">
                <a:off x="1323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 rot="-5400000">
                <a:off x="982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 rot="-5400000">
                <a:off x="-57" y="1752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 rot="-5400000">
                <a:off x="664" y="1733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 rot="-5400000">
                <a:off x="442" y="1699"/>
                <a:ext cx="624" cy="3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 rot="-5400000">
                <a:off x="156" y="1726"/>
                <a:ext cx="632" cy="315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 rot="-5400000">
                <a:off x="3211" y="1664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 rot="-5400000">
                <a:off x="2870" y="1664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 rot="-5400000">
                <a:off x="1830" y="1747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 rot="-5400000">
                <a:off x="2551" y="1728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1" name="Freeform 15"/>
              <p:cNvSpPr>
                <a:spLocks/>
              </p:cNvSpPr>
              <p:nvPr/>
            </p:nvSpPr>
            <p:spPr bwMode="ltGray">
              <a:xfrm rot="-5400000">
                <a:off x="2330" y="1694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2" name="Freeform 16"/>
              <p:cNvSpPr>
                <a:spLocks/>
              </p:cNvSpPr>
              <p:nvPr/>
            </p:nvSpPr>
            <p:spPr bwMode="ltGray">
              <a:xfrm rot="-5400000">
                <a:off x="2043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3" name="Freeform 17"/>
              <p:cNvSpPr>
                <a:spLocks/>
              </p:cNvSpPr>
              <p:nvPr/>
            </p:nvSpPr>
            <p:spPr bwMode="ltGray">
              <a:xfrm rot="-5400000">
                <a:off x="4077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4" name="Freeform 18"/>
              <p:cNvSpPr>
                <a:spLocks/>
              </p:cNvSpPr>
              <p:nvPr/>
            </p:nvSpPr>
            <p:spPr bwMode="ltGray">
              <a:xfrm rot="-5400000">
                <a:off x="3736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5" name="Freeform 19"/>
              <p:cNvSpPr>
                <a:spLocks/>
              </p:cNvSpPr>
              <p:nvPr/>
            </p:nvSpPr>
            <p:spPr bwMode="ltGray">
              <a:xfrm rot="-5400000">
                <a:off x="4584" y="1747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6" name="Freeform 20"/>
              <p:cNvSpPr>
                <a:spLocks/>
              </p:cNvSpPr>
              <p:nvPr/>
            </p:nvSpPr>
            <p:spPr bwMode="ltGray">
              <a:xfrm>
                <a:off x="5469" y="1562"/>
                <a:ext cx="291" cy="625"/>
              </a:xfrm>
              <a:custGeom>
                <a:avLst/>
                <a:gdLst/>
                <a:ahLst/>
                <a:cxnLst>
                  <a:cxn ang="0">
                    <a:pos x="0" y="624"/>
                  </a:cxn>
                  <a:cxn ang="0">
                    <a:pos x="291" y="625"/>
                  </a:cxn>
                  <a:cxn ang="0">
                    <a:pos x="291" y="6"/>
                  </a:cxn>
                  <a:cxn ang="0">
                    <a:pos x="0" y="0"/>
                  </a:cxn>
                  <a:cxn ang="0">
                    <a:pos x="0" y="624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" name="Freeform 21"/>
              <p:cNvSpPr>
                <a:spLocks/>
              </p:cNvSpPr>
              <p:nvPr/>
            </p:nvSpPr>
            <p:spPr bwMode="ltGray">
              <a:xfrm rot="-5400000">
                <a:off x="5084" y="1694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8" name="Freeform 22"/>
              <p:cNvSpPr>
                <a:spLocks/>
              </p:cNvSpPr>
              <p:nvPr/>
            </p:nvSpPr>
            <p:spPr bwMode="ltGray">
              <a:xfrm rot="-5400000">
                <a:off x="4797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19" name="Freeform 23"/>
            <p:cNvSpPr>
              <a:spLocks/>
            </p:cNvSpPr>
            <p:nvPr/>
          </p:nvSpPr>
          <p:spPr bwMode="ltGray">
            <a:xfrm flipH="1">
              <a:off x="-2" y="1536"/>
              <a:ext cx="5762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ltGray">
            <a:xfrm flipH="1">
              <a:off x="-2" y="2017"/>
              <a:ext cx="5761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rgbClr val="767676"/>
                </a:gs>
                <a:gs pos="100000">
                  <a:schemeClr val="bg1"/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21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173163" y="198438"/>
            <a:ext cx="7772400" cy="2286000"/>
          </a:xfrm>
        </p:spPr>
        <p:txBody>
          <a:bodyPr anchor="b">
            <a:sp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22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1166813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4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23" name="Rectangle 27"/>
          <p:cNvSpPr>
            <a:spLocks noGrp="1" noChangeArrowheads="1"/>
          </p:cNvSpPr>
          <p:nvPr>
            <p:ph type="dt" sz="half" idx="2"/>
          </p:nvPr>
        </p:nvSpPr>
        <p:spPr>
          <a:xfrm>
            <a:off x="1166813" y="6248400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4124" name="Rectangle 2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B9E9B097-CE2A-452D-BB66-FC7D8D4639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9BE37-C0BA-4EA6-83FB-CDAB2208D0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523EC7-86AB-4F82-81FC-5A5A9706CE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16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556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4A4C3-2910-4110-B305-F8EDF7F9D0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3A1BE-C596-4A84-9810-55A198901D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54B7E5-E064-4224-BBC0-B4F04BCB0C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16212-C204-4ACF-9EE1-57F81DE23D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6AEE9-3364-4ADC-B3B7-AF3DB53995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AF8F1-7DD9-4847-A796-F1C801E8D5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529E6-7947-415A-B7DA-C74549CDBF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2463" y="457200"/>
            <a:ext cx="19431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3163" y="457200"/>
            <a:ext cx="56769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74D87-530E-4B30-8E4C-4733BD020F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73163" y="457200"/>
            <a:ext cx="7772400" cy="5638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73163" y="62658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70BA501-56AF-4C1B-8165-63C944C9E6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-4763"/>
            <a:ext cx="1063625" cy="6858001"/>
            <a:chOff x="0" y="-3"/>
            <a:chExt cx="670" cy="4320"/>
          </a:xfrm>
        </p:grpSpPr>
        <p:grpSp>
          <p:nvGrpSpPr>
            <p:cNvPr id="3075" name="Group 3"/>
            <p:cNvGrpSpPr>
              <a:grpSpLocks/>
            </p:cNvGrpSpPr>
            <p:nvPr/>
          </p:nvGrpSpPr>
          <p:grpSpPr bwMode="auto">
            <a:xfrm rot="16200000" flipH="1">
              <a:off x="-1815" y="1838"/>
              <a:ext cx="4320" cy="638"/>
              <a:chOff x="-2" y="1562"/>
              <a:chExt cx="5762" cy="638"/>
            </a:xfrm>
          </p:grpSpPr>
          <p:sp>
            <p:nvSpPr>
              <p:cNvPr id="3076" name="Freeform 4"/>
              <p:cNvSpPr>
                <a:spLocks/>
              </p:cNvSpPr>
              <p:nvPr/>
            </p:nvSpPr>
            <p:spPr bwMode="ltGray">
              <a:xfrm rot="-5400000">
                <a:off x="2559" y="-993"/>
                <a:ext cx="624" cy="57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20"/>
                  </a:cxn>
                  <a:cxn ang="0">
                    <a:pos x="1000" y="720"/>
                  </a:cxn>
                  <a:cxn ang="0">
                    <a:pos x="1000" y="0"/>
                  </a:cxn>
                  <a:cxn ang="0">
                    <a:pos x="0" y="0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7" name="Freeform 5"/>
              <p:cNvSpPr>
                <a:spLocks/>
              </p:cNvSpPr>
              <p:nvPr/>
            </p:nvSpPr>
            <p:spPr bwMode="ltGray">
              <a:xfrm rot="-5400000">
                <a:off x="1323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8" name="Freeform 6"/>
              <p:cNvSpPr>
                <a:spLocks/>
              </p:cNvSpPr>
              <p:nvPr/>
            </p:nvSpPr>
            <p:spPr bwMode="ltGray">
              <a:xfrm rot="-5400000">
                <a:off x="982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9" name="Freeform 7"/>
              <p:cNvSpPr>
                <a:spLocks/>
              </p:cNvSpPr>
              <p:nvPr/>
            </p:nvSpPr>
            <p:spPr bwMode="ltGray">
              <a:xfrm rot="-5400000">
                <a:off x="-57" y="1752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0" name="Freeform 8"/>
              <p:cNvSpPr>
                <a:spLocks/>
              </p:cNvSpPr>
              <p:nvPr/>
            </p:nvSpPr>
            <p:spPr bwMode="ltGray">
              <a:xfrm rot="-5400000">
                <a:off x="664" y="1733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1" name="Freeform 9"/>
              <p:cNvSpPr>
                <a:spLocks/>
              </p:cNvSpPr>
              <p:nvPr/>
            </p:nvSpPr>
            <p:spPr bwMode="ltGray">
              <a:xfrm rot="-5400000">
                <a:off x="442" y="1699"/>
                <a:ext cx="624" cy="3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" name="Freeform 10"/>
              <p:cNvSpPr>
                <a:spLocks/>
              </p:cNvSpPr>
              <p:nvPr/>
            </p:nvSpPr>
            <p:spPr bwMode="ltGray">
              <a:xfrm rot="-5400000">
                <a:off x="156" y="1726"/>
                <a:ext cx="632" cy="315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3" name="Freeform 11"/>
              <p:cNvSpPr>
                <a:spLocks/>
              </p:cNvSpPr>
              <p:nvPr/>
            </p:nvSpPr>
            <p:spPr bwMode="ltGray">
              <a:xfrm rot="-5400000">
                <a:off x="3211" y="1664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4" name="Freeform 12"/>
              <p:cNvSpPr>
                <a:spLocks/>
              </p:cNvSpPr>
              <p:nvPr/>
            </p:nvSpPr>
            <p:spPr bwMode="ltGray">
              <a:xfrm rot="-5400000">
                <a:off x="2870" y="1664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5" name="Freeform 13"/>
              <p:cNvSpPr>
                <a:spLocks/>
              </p:cNvSpPr>
              <p:nvPr/>
            </p:nvSpPr>
            <p:spPr bwMode="ltGray">
              <a:xfrm rot="-5400000">
                <a:off x="1830" y="1747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6" name="Freeform 14"/>
              <p:cNvSpPr>
                <a:spLocks/>
              </p:cNvSpPr>
              <p:nvPr/>
            </p:nvSpPr>
            <p:spPr bwMode="ltGray">
              <a:xfrm rot="-5400000">
                <a:off x="2551" y="1728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" name="Freeform 15"/>
              <p:cNvSpPr>
                <a:spLocks/>
              </p:cNvSpPr>
              <p:nvPr/>
            </p:nvSpPr>
            <p:spPr bwMode="ltGray">
              <a:xfrm rot="-5400000">
                <a:off x="2330" y="1694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" name="Freeform 16"/>
              <p:cNvSpPr>
                <a:spLocks/>
              </p:cNvSpPr>
              <p:nvPr/>
            </p:nvSpPr>
            <p:spPr bwMode="ltGray">
              <a:xfrm rot="-5400000">
                <a:off x="2043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9" name="Freeform 17"/>
              <p:cNvSpPr>
                <a:spLocks/>
              </p:cNvSpPr>
              <p:nvPr/>
            </p:nvSpPr>
            <p:spPr bwMode="ltGray">
              <a:xfrm rot="-5400000">
                <a:off x="4077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0" name="Freeform 18"/>
              <p:cNvSpPr>
                <a:spLocks/>
              </p:cNvSpPr>
              <p:nvPr/>
            </p:nvSpPr>
            <p:spPr bwMode="ltGray">
              <a:xfrm rot="-5400000">
                <a:off x="3736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1" name="Freeform 19"/>
              <p:cNvSpPr>
                <a:spLocks/>
              </p:cNvSpPr>
              <p:nvPr/>
            </p:nvSpPr>
            <p:spPr bwMode="ltGray">
              <a:xfrm rot="-5400000">
                <a:off x="4584" y="1747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2" name="Freeform 20"/>
              <p:cNvSpPr>
                <a:spLocks/>
              </p:cNvSpPr>
              <p:nvPr/>
            </p:nvSpPr>
            <p:spPr bwMode="ltGray">
              <a:xfrm>
                <a:off x="5469" y="1562"/>
                <a:ext cx="291" cy="625"/>
              </a:xfrm>
              <a:custGeom>
                <a:avLst/>
                <a:gdLst/>
                <a:ahLst/>
                <a:cxnLst>
                  <a:cxn ang="0">
                    <a:pos x="0" y="624"/>
                  </a:cxn>
                  <a:cxn ang="0">
                    <a:pos x="291" y="625"/>
                  </a:cxn>
                  <a:cxn ang="0">
                    <a:pos x="291" y="6"/>
                  </a:cxn>
                  <a:cxn ang="0">
                    <a:pos x="0" y="0"/>
                  </a:cxn>
                  <a:cxn ang="0">
                    <a:pos x="0" y="624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3" name="Freeform 21"/>
              <p:cNvSpPr>
                <a:spLocks/>
              </p:cNvSpPr>
              <p:nvPr/>
            </p:nvSpPr>
            <p:spPr bwMode="ltGray">
              <a:xfrm rot="-5400000">
                <a:off x="5084" y="1694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4" name="Freeform 22"/>
              <p:cNvSpPr>
                <a:spLocks/>
              </p:cNvSpPr>
              <p:nvPr/>
            </p:nvSpPr>
            <p:spPr bwMode="ltGray">
              <a:xfrm rot="-5400000">
                <a:off x="4797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95" name="Freeform 23"/>
            <p:cNvSpPr>
              <a:spLocks/>
            </p:cNvSpPr>
            <p:nvPr/>
          </p:nvSpPr>
          <p:spPr bwMode="ltGray">
            <a:xfrm rot="16200000" flipH="1">
              <a:off x="-1954" y="1951"/>
              <a:ext cx="4320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67676"/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6" name="Freeform 24"/>
            <p:cNvSpPr>
              <a:spLocks/>
            </p:cNvSpPr>
            <p:nvPr/>
          </p:nvSpPr>
          <p:spPr bwMode="ltGray">
            <a:xfrm rot="16200000" flipH="1">
              <a:off x="-1584" y="2062"/>
              <a:ext cx="4319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rgbClr val="767676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9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1731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98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3163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9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73163" y="626586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+mn-lt"/>
              </a:defRPr>
            </a:lvl1pPr>
          </a:lstStyle>
          <a:p>
            <a:fld id="{E9B7630F-E324-44F1-9BC4-61B4D80FFF1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Objective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800"/>
              <a:t>Be able to name tissue types based on a photographic representation or description of the tissue’s function.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3163" y="1295400"/>
            <a:ext cx="7772400" cy="1189038"/>
          </a:xfrm>
        </p:spPr>
        <p:txBody>
          <a:bodyPr/>
          <a:lstStyle/>
          <a:p>
            <a:r>
              <a:rPr lang="en-US"/>
              <a:t>Histology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The study of tissues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3163" y="1295400"/>
            <a:ext cx="7772400" cy="1189038"/>
          </a:xfrm>
        </p:spPr>
        <p:txBody>
          <a:bodyPr/>
          <a:lstStyle/>
          <a:p>
            <a:r>
              <a:rPr lang="en-US"/>
              <a:t>Epithelial Tissue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Squamous</a:t>
            </a:r>
          </a:p>
          <a:p>
            <a:r>
              <a:rPr lang="en-US"/>
              <a:t>Cuboidal</a:t>
            </a:r>
          </a:p>
          <a:p>
            <a:r>
              <a:rPr lang="en-US"/>
              <a:t>Columnar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 descr="C:\My Documents\My Pictures\simple squamous epithelium.jpg"/>
          <p:cNvPicPr>
            <a:picLocks noChangeAspect="1" noChangeArrowheads="1"/>
          </p:cNvPicPr>
          <p:nvPr/>
        </p:nvPicPr>
        <p:blipFill>
          <a:blip r:embed="rId3"/>
          <a:srcRect l="29347" r="20653" b="20290"/>
          <a:stretch>
            <a:fillRect/>
          </a:stretch>
        </p:blipFill>
        <p:spPr bwMode="auto">
          <a:xfrm>
            <a:off x="2852738" y="0"/>
            <a:ext cx="5608637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My Documents\My Pictures\simple cuboidal epithelium.jpg"/>
          <p:cNvPicPr>
            <a:picLocks noChangeAspect="1" noChangeArrowheads="1"/>
          </p:cNvPicPr>
          <p:nvPr/>
        </p:nvPicPr>
        <p:blipFill>
          <a:blip r:embed="rId3"/>
          <a:srcRect l="53271" b="43910"/>
          <a:stretch>
            <a:fillRect/>
          </a:stretch>
        </p:blipFill>
        <p:spPr bwMode="auto">
          <a:xfrm>
            <a:off x="1676400" y="228600"/>
            <a:ext cx="6858000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My Documents\My Pictures\simple columnar epithelium.jpg"/>
          <p:cNvPicPr>
            <a:picLocks noChangeAspect="1" noChangeArrowheads="1"/>
          </p:cNvPicPr>
          <p:nvPr/>
        </p:nvPicPr>
        <p:blipFill>
          <a:blip r:embed="rId3"/>
          <a:srcRect l="48260" t="17188" b="28906"/>
          <a:stretch>
            <a:fillRect/>
          </a:stretch>
        </p:blipFill>
        <p:spPr bwMode="auto">
          <a:xfrm>
            <a:off x="1143000" y="228600"/>
            <a:ext cx="7848600" cy="61325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3163" y="1295400"/>
            <a:ext cx="7772400" cy="1189038"/>
          </a:xfrm>
        </p:spPr>
        <p:txBody>
          <a:bodyPr/>
          <a:lstStyle/>
          <a:p>
            <a:r>
              <a:rPr lang="en-US"/>
              <a:t>Connective Tissue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505200"/>
            <a:ext cx="6400800" cy="1752600"/>
          </a:xfrm>
        </p:spPr>
        <p:txBody>
          <a:bodyPr/>
          <a:lstStyle/>
          <a:p>
            <a:r>
              <a:rPr lang="en-US" sz="4400"/>
              <a:t>Reticular		Bone</a:t>
            </a:r>
          </a:p>
          <a:p>
            <a:r>
              <a:rPr lang="en-US" sz="4400"/>
              <a:t>Areolar			Cartilage</a:t>
            </a:r>
          </a:p>
          <a:p>
            <a:r>
              <a:rPr lang="en-US" sz="4400"/>
              <a:t>Adipose		Blood</a:t>
            </a:r>
          </a:p>
          <a:p>
            <a:r>
              <a:rPr lang="en-US" sz="4400"/>
              <a:t>Dense Regular/Irregular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My Documents\My Pictures\adipose tissue.gif"/>
          <p:cNvPicPr>
            <a:picLocks noChangeAspect="1" noChangeArrowheads="1"/>
          </p:cNvPicPr>
          <p:nvPr/>
        </p:nvPicPr>
        <p:blipFill>
          <a:blip r:embed="rId3"/>
          <a:srcRect r="22983"/>
          <a:stretch>
            <a:fillRect/>
          </a:stretch>
        </p:blipFill>
        <p:spPr bwMode="auto">
          <a:xfrm>
            <a:off x="1219200" y="228600"/>
            <a:ext cx="7467600" cy="6440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My Documents\My Pictures\areolar connective tissue.jpg"/>
          <p:cNvPicPr>
            <a:picLocks noChangeAspect="1" noChangeArrowheads="1"/>
          </p:cNvPicPr>
          <p:nvPr/>
        </p:nvPicPr>
        <p:blipFill>
          <a:blip r:embed="rId3"/>
          <a:srcRect t="28889"/>
          <a:stretch>
            <a:fillRect/>
          </a:stretch>
        </p:blipFill>
        <p:spPr bwMode="auto">
          <a:xfrm>
            <a:off x="1568450" y="457200"/>
            <a:ext cx="7118350" cy="5929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026" descr="C:\My Documents\My Pictures\dense regular connective.jpg"/>
          <p:cNvPicPr>
            <a:picLocks noChangeAspect="1" noChangeArrowheads="1"/>
          </p:cNvPicPr>
          <p:nvPr/>
        </p:nvPicPr>
        <p:blipFill>
          <a:blip r:embed="rId3"/>
          <a:srcRect t="26086"/>
          <a:stretch>
            <a:fillRect/>
          </a:stretch>
        </p:blipFill>
        <p:spPr bwMode="auto">
          <a:xfrm>
            <a:off x="1219200" y="163513"/>
            <a:ext cx="7696200" cy="6596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My Documents\My Pictures\dense irregular connective tissu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28600"/>
            <a:ext cx="8305800" cy="6229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C:\My Documents\My Pictures\compact bo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571500"/>
            <a:ext cx="8229600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My Documents\My Pictures\cartila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81000"/>
            <a:ext cx="8077200" cy="6057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/>
              <a:t>Blood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7772400" cy="4114800"/>
          </a:xfrm>
        </p:spPr>
        <p:txBody>
          <a:bodyPr/>
          <a:lstStyle/>
          <a:p>
            <a:r>
              <a:rPr lang="en-US" sz="5400"/>
              <a:t>White cells</a:t>
            </a:r>
          </a:p>
          <a:p>
            <a:r>
              <a:rPr lang="en-US" sz="5400"/>
              <a:t>Red cells</a:t>
            </a:r>
          </a:p>
          <a:p>
            <a:r>
              <a:rPr lang="en-US" sz="5400"/>
              <a:t>Platelets</a:t>
            </a:r>
          </a:p>
          <a:p>
            <a:r>
              <a:rPr lang="en-US" sz="5400"/>
              <a:t>Plasma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3163" y="1295400"/>
            <a:ext cx="7772400" cy="1189038"/>
          </a:xfrm>
        </p:spPr>
        <p:txBody>
          <a:bodyPr/>
          <a:lstStyle/>
          <a:p>
            <a:r>
              <a:rPr lang="en-US"/>
              <a:t>Muscular Tissue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886200"/>
            <a:ext cx="6400800" cy="1752600"/>
          </a:xfrm>
        </p:spPr>
        <p:txBody>
          <a:bodyPr/>
          <a:lstStyle/>
          <a:p>
            <a:r>
              <a:rPr lang="en-US" sz="5400"/>
              <a:t>Smooth</a:t>
            </a:r>
          </a:p>
          <a:p>
            <a:r>
              <a:rPr lang="en-US" sz="5400"/>
              <a:t>Skeletal</a:t>
            </a:r>
          </a:p>
          <a:p>
            <a:r>
              <a:rPr lang="en-US" sz="5400"/>
              <a:t>Cardiac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My Documents\My Pictures\smooth muscl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7913" y="703263"/>
            <a:ext cx="7989887" cy="5451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My Documents\My Pictures\skeletal muscl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685800"/>
            <a:ext cx="7974013" cy="5324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My Documents\My Pictures\cardiac muscl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800100"/>
            <a:ext cx="8001000" cy="5411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ad`s Tie">
  <a:themeElements>
    <a:clrScheme name="Dad`s Tie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Dad`s Ti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ad`s Tie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d`s Tie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`s Ti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`s Tie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`s Tie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`s Tie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Designs\Dad`s Tie.pot</Template>
  <TotalTime>65</TotalTime>
  <Words>250</Words>
  <Application>Microsoft PowerPoint</Application>
  <PresentationFormat>On-screen Show (4:3)</PresentationFormat>
  <Paragraphs>65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Times New Roman</vt:lpstr>
      <vt:lpstr>Arial</vt:lpstr>
      <vt:lpstr>Wingdings</vt:lpstr>
      <vt:lpstr>Dad`s Tie</vt:lpstr>
      <vt:lpstr>Today’s Objective</vt:lpstr>
      <vt:lpstr>Histology</vt:lpstr>
      <vt:lpstr>Epithelial Tissue</vt:lpstr>
      <vt:lpstr>Slide 4</vt:lpstr>
      <vt:lpstr>Slide 5</vt:lpstr>
      <vt:lpstr>Slide 6</vt:lpstr>
      <vt:lpstr>Connective Tissue</vt:lpstr>
      <vt:lpstr>Slide 8</vt:lpstr>
      <vt:lpstr>Slide 9</vt:lpstr>
      <vt:lpstr>Slide 10</vt:lpstr>
      <vt:lpstr>Slide 11</vt:lpstr>
      <vt:lpstr>Slide 12</vt:lpstr>
      <vt:lpstr>Slide 13</vt:lpstr>
      <vt:lpstr>Blood</vt:lpstr>
      <vt:lpstr>Muscular Tissue</vt:lpstr>
      <vt:lpstr>Slide 16</vt:lpstr>
      <vt:lpstr>Slide 17</vt:lpstr>
      <vt:lpstr>Slide 18</vt:lpstr>
    </vt:vector>
  </TitlesOfParts>
  <Company>Rightler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Today’s Objective</dc:title>
  <dc:creator>Michelle E. Rightler</dc:creator>
  <cp:lastModifiedBy>owner</cp:lastModifiedBy>
  <cp:revision>2</cp:revision>
  <cp:lastPrinted>1601-01-01T00:00:00Z</cp:lastPrinted>
  <dcterms:created xsi:type="dcterms:W3CDTF">2002-10-02T19:31:49Z</dcterms:created>
  <dcterms:modified xsi:type="dcterms:W3CDTF">2007-08-15T01:53:17Z</dcterms:modified>
</cp:coreProperties>
</file>