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6"/>
  </p:handoutMasterIdLst>
  <p:sldIdLst>
    <p:sldId id="256" r:id="rId2"/>
    <p:sldId id="257" r:id="rId3"/>
    <p:sldId id="27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7" r:id="rId15"/>
    <p:sldId id="269" r:id="rId16"/>
    <p:sldId id="270" r:id="rId17"/>
    <p:sldId id="277" r:id="rId18"/>
    <p:sldId id="271" r:id="rId19"/>
    <p:sldId id="272" r:id="rId20"/>
    <p:sldId id="280" r:id="rId21"/>
    <p:sldId id="278" r:id="rId22"/>
    <p:sldId id="273" r:id="rId23"/>
    <p:sldId id="274" r:id="rId24"/>
    <p:sldId id="27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03" autoAdjust="0"/>
  </p:normalViewPr>
  <p:slideViewPr>
    <p:cSldViewPr>
      <p:cViewPr varScale="1">
        <p:scale>
          <a:sx n="108" d="100"/>
          <a:sy n="108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FA7C4C-AEA1-4F4B-A465-5710F4EB8493}" type="datetimeFigureOut">
              <a:rPr lang="en-US" smtClean="0"/>
              <a:t>5/7/2012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6133C-18F4-46D5-BB6B-4770235D7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752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86200"/>
            <a:ext cx="9144000" cy="609600"/>
          </a:xfrm>
        </p:spPr>
        <p:txBody>
          <a:bodyPr/>
          <a:lstStyle>
            <a:lvl1pPr algn="ctr">
              <a:defRPr sz="4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419600"/>
            <a:ext cx="9144000" cy="304800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F14E3F3C-218C-4D67-B05B-58DC4F004703}" type="datetimeFigureOut">
              <a:rPr lang="en-US" smtClean="0"/>
              <a:t>5/7/2012</a:t>
            </a:fld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F9203A5-DCF0-451A-8FD9-FF5C2CC916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4E3F3C-218C-4D67-B05B-58DC4F004703}" type="datetimeFigureOut">
              <a:rPr lang="en-US" smtClean="0"/>
              <a:t>5/7/2012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203A5-DCF0-451A-8FD9-FF5C2CC916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921635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4E3F3C-218C-4D67-B05B-58DC4F004703}" type="datetimeFigureOut">
              <a:rPr lang="en-US" smtClean="0"/>
              <a:t>5/7/2012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203A5-DCF0-451A-8FD9-FF5C2CC916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507413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990600"/>
            <a:ext cx="40386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90600"/>
            <a:ext cx="40386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4E3F3C-218C-4D67-B05B-58DC4F004703}" type="datetimeFigureOut">
              <a:rPr lang="en-US" smtClean="0"/>
              <a:t>5/7/2012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203A5-DCF0-451A-8FD9-FF5C2CC916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63372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4E3F3C-218C-4D67-B05B-58DC4F004703}" type="datetimeFigureOut">
              <a:rPr lang="en-US" smtClean="0"/>
              <a:t>5/7/2012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203A5-DCF0-451A-8FD9-FF5C2CC916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623819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4E3F3C-218C-4D67-B05B-58DC4F004703}" type="datetimeFigureOut">
              <a:rPr lang="en-US" smtClean="0"/>
              <a:t>5/7/2012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203A5-DCF0-451A-8FD9-FF5C2CC916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432198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4E3F3C-218C-4D67-B05B-58DC4F004703}" type="datetimeFigureOut">
              <a:rPr lang="en-US" smtClean="0"/>
              <a:t>5/7/2012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203A5-DCF0-451A-8FD9-FF5C2CC916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419461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4E3F3C-218C-4D67-B05B-58DC4F004703}" type="datetimeFigureOut">
              <a:rPr lang="en-US" smtClean="0"/>
              <a:t>5/7/2012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203A5-DCF0-451A-8FD9-FF5C2CC916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851257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4E3F3C-218C-4D67-B05B-58DC4F004703}" type="datetimeFigureOut">
              <a:rPr lang="en-US" smtClean="0"/>
              <a:t>5/7/2012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203A5-DCF0-451A-8FD9-FF5C2CC916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908621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4E3F3C-218C-4D67-B05B-58DC4F004703}" type="datetimeFigureOut">
              <a:rPr lang="en-US" smtClean="0"/>
              <a:t>5/7/2012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203A5-DCF0-451A-8FD9-FF5C2CC916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286544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76200"/>
            <a:ext cx="2286000" cy="6400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76200"/>
            <a:ext cx="6705600" cy="6400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4E3F3C-218C-4D67-B05B-58DC4F004703}" type="datetimeFigureOut">
              <a:rPr lang="en-US" smtClean="0"/>
              <a:t>5/7/2012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203A5-DCF0-451A-8FD9-FF5C2CC916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99700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990600"/>
            <a:ext cx="82296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omic Sans MS" pitchFamily="66" charset="0"/>
              </a:defRPr>
            </a:lvl1pPr>
          </a:lstStyle>
          <a:p>
            <a:fld id="{F14E3F3C-218C-4D67-B05B-58DC4F004703}" type="datetimeFigureOut">
              <a:rPr lang="en-US" smtClean="0"/>
              <a:pPr/>
              <a:t>5/7/2012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Comic Sans MS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mic Sans MS" pitchFamily="66" charset="0"/>
              </a:defRPr>
            </a:lvl1pPr>
          </a:lstStyle>
          <a:p>
            <a:fld id="{9F9203A5-DCF0-451A-8FD9-FF5C2CC916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omic Sans MS" pitchFamily="66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omic Sans MS" pitchFamily="66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Comic Sans MS" pitchFamily="66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Comic Sans MS" pitchFamily="66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Comic Sans MS" pitchFamily="66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Comic Sans MS" pitchFamily="66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657600"/>
            <a:ext cx="9144000" cy="609600"/>
          </a:xfrm>
        </p:spPr>
        <p:txBody>
          <a:bodyPr/>
          <a:lstStyle/>
          <a:p>
            <a:r>
              <a:rPr lang="en-US" sz="7200" b="1" dirty="0" smtClean="0"/>
              <a:t>Annelids</a:t>
            </a:r>
            <a:endParaRPr lang="en-US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648200"/>
            <a:ext cx="9144000" cy="304800"/>
          </a:xfrm>
        </p:spPr>
        <p:txBody>
          <a:bodyPr/>
          <a:lstStyle/>
          <a:p>
            <a:r>
              <a:rPr lang="en-US" sz="3600" b="1" dirty="0" smtClean="0"/>
              <a:t>The Segmented Worms</a:t>
            </a:r>
            <a:endParaRPr lang="en-US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70768"/>
            <a:ext cx="3810000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908064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Characteristics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Includes </a:t>
            </a:r>
            <a:r>
              <a:rPr lang="en-US" sz="4000" b="1" dirty="0" smtClean="0">
                <a:solidFill>
                  <a:srgbClr val="FFFF00"/>
                </a:solidFill>
              </a:rPr>
              <a:t>duster worms, earthworms, &amp; leeches </a:t>
            </a:r>
          </a:p>
          <a:p>
            <a:r>
              <a:rPr lang="en-US" sz="4000" b="1" dirty="0" smtClean="0">
                <a:solidFill>
                  <a:schemeClr val="bg1"/>
                </a:solidFill>
              </a:rPr>
              <a:t>Abundant in </a:t>
            </a:r>
            <a:r>
              <a:rPr lang="en-US" sz="4000" b="1" dirty="0" smtClean="0">
                <a:solidFill>
                  <a:srgbClr val="FF0000"/>
                </a:solidFill>
              </a:rPr>
              <a:t>all habitats </a:t>
            </a:r>
          </a:p>
          <a:p>
            <a:r>
              <a:rPr lang="en-US" sz="4000" b="1" dirty="0" smtClean="0">
                <a:solidFill>
                  <a:schemeClr val="bg1"/>
                </a:solidFill>
              </a:rPr>
              <a:t>Have a </a:t>
            </a:r>
            <a:r>
              <a:rPr lang="en-US" sz="4000" b="1" dirty="0" smtClean="0">
                <a:solidFill>
                  <a:srgbClr val="FFFF00"/>
                </a:solidFill>
              </a:rPr>
              <a:t>true coelom </a:t>
            </a:r>
            <a:r>
              <a:rPr lang="en-US" sz="4000" b="1" dirty="0" smtClean="0">
                <a:solidFill>
                  <a:schemeClr val="bg1"/>
                </a:solidFill>
              </a:rPr>
              <a:t>fully lined with </a:t>
            </a:r>
            <a:r>
              <a:rPr lang="en-US" sz="4000" b="1" dirty="0" smtClean="0">
                <a:solidFill>
                  <a:srgbClr val="FFFF00"/>
                </a:solidFill>
              </a:rPr>
              <a:t>mesoderm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4000" b="1" dirty="0" smtClean="0">
                <a:solidFill>
                  <a:schemeClr val="bg1"/>
                </a:solidFill>
              </a:rPr>
              <a:t>Body divided into external segments called </a:t>
            </a:r>
            <a:r>
              <a:rPr lang="en-US" sz="4000" b="1" dirty="0" smtClean="0">
                <a:solidFill>
                  <a:srgbClr val="FF0000"/>
                </a:solidFill>
              </a:rPr>
              <a:t>metameres (metamerism)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" t="25573" r="13510" b="31841"/>
          <a:stretch/>
        </p:blipFill>
        <p:spPr bwMode="auto">
          <a:xfrm>
            <a:off x="5486400" y="5638800"/>
            <a:ext cx="2745045" cy="95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578429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Oligochaetes</a:t>
            </a:r>
            <a:endParaRPr lang="en-US" b="1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58462"/>
            <a:ext cx="3451087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828800"/>
            <a:ext cx="3095625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137" y="4267200"/>
            <a:ext cx="333375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957853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Characteristics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</a:rPr>
              <a:t>Metameres </a:t>
            </a:r>
            <a:r>
              <a:rPr lang="en-US" sz="3600" b="1" dirty="0">
                <a:solidFill>
                  <a:srgbClr val="FFFF00"/>
                </a:solidFill>
              </a:rPr>
              <a:t>correspond to internal segments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Have a </a:t>
            </a:r>
            <a:r>
              <a:rPr lang="en-US" sz="3600" b="1" dirty="0">
                <a:solidFill>
                  <a:srgbClr val="FF0000"/>
                </a:solidFill>
              </a:rPr>
              <a:t>one-way digestive </a:t>
            </a:r>
            <a:r>
              <a:rPr lang="en-US" sz="3600" b="1" dirty="0">
                <a:solidFill>
                  <a:schemeClr val="bg1"/>
                </a:solidFill>
              </a:rPr>
              <a:t>system with a </a:t>
            </a:r>
            <a:r>
              <a:rPr lang="en-US" sz="3600" b="1" dirty="0">
                <a:solidFill>
                  <a:srgbClr val="FFFF00"/>
                </a:solidFill>
              </a:rPr>
              <a:t>mouth &amp; anus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Well developed brain &amp; sensory organs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Fluid-filled coelom provides </a:t>
            </a:r>
            <a:r>
              <a:rPr lang="en-US" sz="3600" b="1" dirty="0">
                <a:solidFill>
                  <a:srgbClr val="FFFF00"/>
                </a:solidFill>
              </a:rPr>
              <a:t>hydrostatic skeleton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9958868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/>
              <a:t>Hydrostatic Skeleton</a:t>
            </a:r>
            <a:endParaRPr lang="en-US" sz="4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7124032" cy="4597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958868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Characteristics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990600"/>
            <a:ext cx="8001000" cy="5486400"/>
          </a:xfr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</a:rPr>
              <a:t>Most have </a:t>
            </a:r>
            <a:r>
              <a:rPr lang="en-US" sz="3600" b="1" dirty="0">
                <a:solidFill>
                  <a:srgbClr val="FF0000"/>
                </a:solidFill>
              </a:rPr>
              <a:t>external bristles or setae</a:t>
            </a:r>
            <a:r>
              <a:rPr lang="en-US" sz="3600" b="1" dirty="0">
                <a:solidFill>
                  <a:schemeClr val="bg1"/>
                </a:solidFill>
              </a:rPr>
              <a:t> that aid movement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Setae may be modified into flashy appendages called </a:t>
            </a:r>
            <a:r>
              <a:rPr lang="en-US" sz="3600" b="1" dirty="0">
                <a:solidFill>
                  <a:srgbClr val="FF0000"/>
                </a:solidFill>
              </a:rPr>
              <a:t>parapodia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endParaRPr lang="en-US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352800"/>
            <a:ext cx="4343400" cy="3256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958868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Parapodia</a:t>
            </a:r>
            <a:endParaRPr lang="en-US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99" y="1524000"/>
            <a:ext cx="3552001" cy="424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995671"/>
            <a:ext cx="476250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958868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Classification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</a:rPr>
              <a:t>Includes </a:t>
            </a:r>
            <a:r>
              <a:rPr lang="en-US" sz="3600" b="1" dirty="0">
                <a:solidFill>
                  <a:srgbClr val="FF0000"/>
                </a:solidFill>
              </a:rPr>
              <a:t>3 classes </a:t>
            </a:r>
            <a:r>
              <a:rPr lang="en-US" sz="3600" b="1" dirty="0">
                <a:solidFill>
                  <a:schemeClr val="bg1"/>
                </a:solidFill>
              </a:rPr>
              <a:t>based on number of </a:t>
            </a:r>
            <a:r>
              <a:rPr lang="en-US" sz="3600" b="1" dirty="0">
                <a:solidFill>
                  <a:srgbClr val="FFFF00"/>
                </a:solidFill>
              </a:rPr>
              <a:t>setae</a:t>
            </a:r>
            <a:r>
              <a:rPr lang="en-US" sz="3600" b="1" dirty="0">
                <a:solidFill>
                  <a:schemeClr val="bg1"/>
                </a:solidFill>
              </a:rPr>
              <a:t> &amp; presence or absence of </a:t>
            </a:r>
            <a:r>
              <a:rPr lang="en-US" sz="3600" b="1" dirty="0">
                <a:solidFill>
                  <a:srgbClr val="FFFF00"/>
                </a:solidFill>
              </a:rPr>
              <a:t>parapodia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Classes of segmented worms </a:t>
            </a:r>
            <a:r>
              <a:rPr lang="en-US" sz="3600" b="1" dirty="0" smtClean="0">
                <a:solidFill>
                  <a:schemeClr val="bg1"/>
                </a:solidFill>
              </a:rPr>
              <a:t>---</a:t>
            </a:r>
          </a:p>
          <a:p>
            <a:pPr lvl="1"/>
            <a:r>
              <a:rPr lang="en-US" sz="34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Oligochaeta</a:t>
            </a:r>
          </a:p>
          <a:p>
            <a:pPr lvl="1"/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Polychaeta</a:t>
            </a:r>
          </a:p>
          <a:p>
            <a:pPr lvl="1"/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>
                <a:solidFill>
                  <a:srgbClr val="FF0000"/>
                </a:solidFill>
              </a:rPr>
              <a:t>Hirudenia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1581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Earthworms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Oligochaeta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13222"/>
            <a:ext cx="4114800" cy="2937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305564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Characteristics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0" y="990600"/>
            <a:ext cx="8229600" cy="4953000"/>
          </a:xfr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</a:rPr>
              <a:t>Have </a:t>
            </a:r>
            <a:r>
              <a:rPr lang="en-US" sz="3600" b="1" dirty="0">
                <a:solidFill>
                  <a:srgbClr val="FFFF00"/>
                </a:solidFill>
              </a:rPr>
              <a:t>no </a:t>
            </a:r>
            <a:r>
              <a:rPr lang="en-US" sz="3600" b="1" dirty="0" smtClean="0">
                <a:solidFill>
                  <a:srgbClr val="FFFF00"/>
                </a:solidFill>
              </a:rPr>
              <a:t>parapodia</a:t>
            </a:r>
          </a:p>
          <a:p>
            <a:r>
              <a:rPr lang="en-US" sz="3600" b="1" dirty="0" smtClean="0">
                <a:solidFill>
                  <a:schemeClr val="bg1"/>
                </a:solidFill>
              </a:rPr>
              <a:t>Few </a:t>
            </a:r>
            <a:r>
              <a:rPr lang="en-US" sz="3600" b="1" dirty="0" smtClean="0">
                <a:solidFill>
                  <a:srgbClr val="FFFF00"/>
                </a:solidFill>
              </a:rPr>
              <a:t>setae for movement</a:t>
            </a:r>
            <a:endParaRPr lang="en-US" sz="3600" dirty="0" smtClean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Includes </a:t>
            </a:r>
            <a:r>
              <a:rPr lang="en-US" sz="3600" b="1" dirty="0" smtClean="0">
                <a:solidFill>
                  <a:schemeClr val="bg1"/>
                </a:solidFill>
              </a:rPr>
              <a:t>earthworms</a:t>
            </a:r>
          </a:p>
          <a:p>
            <a:r>
              <a:rPr lang="en-US" sz="3600" b="1" dirty="0" smtClean="0">
                <a:solidFill>
                  <a:schemeClr val="bg1"/>
                </a:solidFill>
              </a:rPr>
              <a:t>Bodies </a:t>
            </a:r>
            <a:r>
              <a:rPr lang="en-US" sz="3600" b="1" dirty="0">
                <a:solidFill>
                  <a:schemeClr val="bg1"/>
                </a:solidFill>
              </a:rPr>
              <a:t>may have over </a:t>
            </a:r>
            <a:r>
              <a:rPr lang="en-US" sz="3600" b="1" dirty="0">
                <a:solidFill>
                  <a:srgbClr val="FF0000"/>
                </a:solidFill>
              </a:rPr>
              <a:t>100 metameres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3600" b="1" dirty="0">
                <a:solidFill>
                  <a:srgbClr val="FF0000"/>
                </a:solidFill>
              </a:rPr>
              <a:t>Internal</a:t>
            </a:r>
            <a:r>
              <a:rPr lang="en-US" sz="3600" b="1" dirty="0">
                <a:solidFill>
                  <a:schemeClr val="bg1"/>
                </a:solidFill>
              </a:rPr>
              <a:t> partitions called </a:t>
            </a:r>
            <a:r>
              <a:rPr lang="en-US" sz="3600" b="1" dirty="0">
                <a:solidFill>
                  <a:srgbClr val="FF0000"/>
                </a:solidFill>
              </a:rPr>
              <a:t>septa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Distinct </a:t>
            </a:r>
            <a:r>
              <a:rPr lang="en-US" sz="3600" b="1" dirty="0">
                <a:solidFill>
                  <a:srgbClr val="FF0000"/>
                </a:solidFill>
              </a:rPr>
              <a:t>anterior &amp; posterior </a:t>
            </a:r>
            <a:r>
              <a:rPr lang="en-US" sz="3600" b="1" dirty="0" smtClean="0">
                <a:solidFill>
                  <a:schemeClr val="bg1"/>
                </a:solidFill>
              </a:rPr>
              <a:t>ends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Bilateral</a:t>
            </a:r>
            <a:r>
              <a:rPr lang="en-US" sz="3600" b="1" dirty="0" smtClean="0">
                <a:solidFill>
                  <a:schemeClr val="bg1"/>
                </a:solidFill>
              </a:rPr>
              <a:t> symmetry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64081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Characteristics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</a:rPr>
              <a:t>Cephalization</a:t>
            </a:r>
            <a:r>
              <a:rPr lang="en-US" sz="3200" b="1" dirty="0">
                <a:solidFill>
                  <a:schemeClr val="bg1"/>
                </a:solidFill>
              </a:rPr>
              <a:t> (head with sense organs) shows specialization for burrowing </a:t>
            </a:r>
            <a:endParaRPr lang="en-US" sz="3200" b="1" dirty="0" smtClean="0">
              <a:solidFill>
                <a:schemeClr val="bg1"/>
              </a:solidFill>
            </a:endParaRPr>
          </a:p>
          <a:p>
            <a:r>
              <a:rPr lang="en-US" sz="3200" b="1" dirty="0">
                <a:solidFill>
                  <a:schemeClr val="bg1"/>
                </a:solidFill>
              </a:rPr>
              <a:t>Have both </a:t>
            </a:r>
            <a:r>
              <a:rPr lang="en-US" sz="3200" b="1" dirty="0">
                <a:solidFill>
                  <a:srgbClr val="FF0000"/>
                </a:solidFill>
              </a:rPr>
              <a:t>circular &amp; longitudinal muscles </a:t>
            </a:r>
            <a:r>
              <a:rPr lang="en-US" sz="3200" b="1" dirty="0">
                <a:solidFill>
                  <a:schemeClr val="bg1"/>
                </a:solidFill>
              </a:rPr>
              <a:t>for movement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Have external, </a:t>
            </a:r>
            <a:r>
              <a:rPr lang="en-US" sz="3200" b="1" dirty="0">
                <a:solidFill>
                  <a:srgbClr val="FFFF00"/>
                </a:solidFill>
              </a:rPr>
              <a:t>saddle-shaped</a:t>
            </a:r>
            <a:r>
              <a:rPr lang="en-US" sz="3200" b="1" dirty="0">
                <a:solidFill>
                  <a:schemeClr val="bg1"/>
                </a:solidFill>
              </a:rPr>
              <a:t> structure called </a:t>
            </a:r>
            <a:r>
              <a:rPr lang="en-US" sz="3200" b="1" dirty="0">
                <a:solidFill>
                  <a:srgbClr val="FF0000"/>
                </a:solidFill>
              </a:rPr>
              <a:t>clitellum</a:t>
            </a:r>
            <a:r>
              <a:rPr lang="en-US" sz="3200" b="1" dirty="0">
                <a:solidFill>
                  <a:schemeClr val="bg1"/>
                </a:solidFill>
              </a:rPr>
              <a:t> that forms a cocoon containing eggs &amp; sperm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258" y="4648200"/>
            <a:ext cx="30861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570983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Digestive System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990600"/>
            <a:ext cx="8686800" cy="54864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Has both a </a:t>
            </a:r>
            <a:r>
              <a:rPr lang="en-US" sz="3200" b="1" dirty="0" smtClean="0">
                <a:solidFill>
                  <a:srgbClr val="FF0000"/>
                </a:solidFill>
              </a:rPr>
              <a:t>mouth</a:t>
            </a:r>
            <a:r>
              <a:rPr lang="en-US" sz="3200" b="1" dirty="0" smtClean="0">
                <a:solidFill>
                  <a:srgbClr val="FFFF00"/>
                </a:solidFill>
              </a:rPr>
              <a:t> and </a:t>
            </a:r>
            <a:r>
              <a:rPr lang="en-US" sz="3200" b="1" dirty="0" smtClean="0">
                <a:solidFill>
                  <a:srgbClr val="FF0000"/>
                </a:solidFill>
              </a:rPr>
              <a:t>anus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Prostomium</a:t>
            </a:r>
            <a:r>
              <a:rPr lang="en-US" sz="3200" b="1" dirty="0" smtClean="0">
                <a:solidFill>
                  <a:schemeClr val="bg1"/>
                </a:solidFill>
              </a:rPr>
              <a:t> or lip digs through soil as earthworm feeds on organic matter </a:t>
            </a:r>
            <a:r>
              <a:rPr lang="en-US" sz="3200" b="1" dirty="0" smtClean="0">
                <a:solidFill>
                  <a:srgbClr val="FFFF00"/>
                </a:solidFill>
              </a:rPr>
              <a:t>(detritus)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Pharynx</a:t>
            </a:r>
            <a:r>
              <a:rPr lang="en-US" sz="3200" b="1" dirty="0" smtClean="0">
                <a:solidFill>
                  <a:schemeClr val="bg1"/>
                </a:solidFill>
              </a:rPr>
              <a:t> is a muscular organ behind the mouth to help </a:t>
            </a:r>
            <a:r>
              <a:rPr lang="en-US" sz="3200" b="1" dirty="0" smtClean="0">
                <a:solidFill>
                  <a:srgbClr val="FFFF00"/>
                </a:solidFill>
              </a:rPr>
              <a:t>suck in food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Food </a:t>
            </a:r>
            <a:r>
              <a:rPr lang="en-US" sz="3200" b="1" dirty="0">
                <a:solidFill>
                  <a:srgbClr val="FFFF00"/>
                </a:solidFill>
              </a:rPr>
              <a:t>temporarily stored </a:t>
            </a:r>
            <a:r>
              <a:rPr lang="en-US" sz="3200" b="1" dirty="0">
                <a:solidFill>
                  <a:schemeClr val="bg1"/>
                </a:solidFill>
              </a:rPr>
              <a:t>in </a:t>
            </a:r>
            <a:r>
              <a:rPr lang="en-US" sz="3200" b="1" dirty="0">
                <a:solidFill>
                  <a:srgbClr val="FF0000"/>
                </a:solidFill>
              </a:rPr>
              <a:t>crop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en-US" sz="3200" b="1" dirty="0">
                <a:solidFill>
                  <a:srgbClr val="FFFF00"/>
                </a:solidFill>
              </a:rPr>
              <a:t>ground</a:t>
            </a:r>
            <a:r>
              <a:rPr lang="en-US" sz="3200" b="1" dirty="0">
                <a:solidFill>
                  <a:schemeClr val="bg1"/>
                </a:solidFill>
              </a:rPr>
              <a:t> in </a:t>
            </a:r>
            <a:r>
              <a:rPr lang="en-US" sz="3200" b="1" dirty="0">
                <a:solidFill>
                  <a:srgbClr val="FF0000"/>
                </a:solidFill>
              </a:rPr>
              <a:t>gizzard</a:t>
            </a:r>
            <a:r>
              <a:rPr lang="en-US" sz="3200" b="1" dirty="0">
                <a:solidFill>
                  <a:schemeClr val="bg1"/>
                </a:solidFill>
              </a:rPr>
              <a:t>, and </a:t>
            </a:r>
            <a:r>
              <a:rPr lang="en-US" sz="3200" b="1" dirty="0">
                <a:solidFill>
                  <a:srgbClr val="FFFF00"/>
                </a:solidFill>
              </a:rPr>
              <a:t>digested &amp; absorbed</a:t>
            </a:r>
            <a:r>
              <a:rPr lang="en-US" sz="3200" b="1" dirty="0">
                <a:solidFill>
                  <a:schemeClr val="bg1"/>
                </a:solidFill>
              </a:rPr>
              <a:t> in </a:t>
            </a:r>
            <a:r>
              <a:rPr lang="en-US" sz="3200" b="1" dirty="0">
                <a:solidFill>
                  <a:srgbClr val="FF0000"/>
                </a:solidFill>
              </a:rPr>
              <a:t>intestine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Wastes called </a:t>
            </a:r>
            <a:r>
              <a:rPr lang="en-US" sz="3200" b="1" dirty="0">
                <a:solidFill>
                  <a:srgbClr val="FF0000"/>
                </a:solidFill>
              </a:rPr>
              <a:t>castings</a:t>
            </a:r>
            <a:r>
              <a:rPr lang="en-US" sz="3200" b="1" dirty="0">
                <a:solidFill>
                  <a:schemeClr val="bg1"/>
                </a:solidFill>
              </a:rPr>
              <a:t> pass out through </a:t>
            </a:r>
            <a:r>
              <a:rPr lang="en-US" sz="3200" b="1" dirty="0">
                <a:solidFill>
                  <a:srgbClr val="FF0000"/>
                </a:solidFill>
              </a:rPr>
              <a:t>anus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 </a:t>
            </a:r>
          </a:p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7152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Digestive System</a:t>
            </a:r>
            <a:endParaRPr lang="en-US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37552"/>
            <a:ext cx="6774428" cy="546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566245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Circulatory System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0" y="990600"/>
            <a:ext cx="8229600" cy="3048000"/>
          </a:xfrm>
        </p:spPr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</a:rPr>
              <a:t>Closed</a:t>
            </a:r>
            <a:r>
              <a:rPr lang="en-US" sz="3200" b="1" dirty="0">
                <a:solidFill>
                  <a:schemeClr val="bg1"/>
                </a:solidFill>
              </a:rPr>
              <a:t> circulatory system with </a:t>
            </a:r>
            <a:r>
              <a:rPr lang="en-US" sz="3200" b="1" dirty="0">
                <a:solidFill>
                  <a:srgbClr val="FF0000"/>
                </a:solidFill>
              </a:rPr>
              <a:t>5 pairs of aortic arches or hearts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Dorsal blood vessel </a:t>
            </a:r>
            <a:r>
              <a:rPr lang="en-US" sz="3200" b="1" dirty="0">
                <a:solidFill>
                  <a:schemeClr val="bg1"/>
                </a:solidFill>
              </a:rPr>
              <a:t>carries blood posteriorly to cells &amp; </a:t>
            </a:r>
            <a:r>
              <a:rPr lang="en-US" sz="3200" b="1" dirty="0">
                <a:solidFill>
                  <a:srgbClr val="FFFF00"/>
                </a:solidFill>
              </a:rPr>
              <a:t>ventral blood vessel</a:t>
            </a:r>
            <a:r>
              <a:rPr lang="en-US" sz="3200" b="1" dirty="0">
                <a:solidFill>
                  <a:schemeClr val="bg1"/>
                </a:solidFill>
              </a:rPr>
              <a:t> returns blood anteriorly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</a:p>
          <a:p>
            <a:endParaRPr lang="en-US" sz="3200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657600"/>
            <a:ext cx="5638800" cy="312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34991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Other Systems in Earthworms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610600" cy="5486400"/>
          </a:xfrm>
        </p:spPr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Secrete </a:t>
            </a:r>
            <a:r>
              <a:rPr lang="en-US" sz="2800" b="1" dirty="0">
                <a:solidFill>
                  <a:srgbClr val="FF0000"/>
                </a:solidFill>
              </a:rPr>
              <a:t>mucus</a:t>
            </a:r>
            <a:r>
              <a:rPr lang="en-US" sz="2800" b="1" dirty="0">
                <a:solidFill>
                  <a:schemeClr val="bg1"/>
                </a:solidFill>
              </a:rPr>
              <a:t> to keep skin moist so </a:t>
            </a:r>
            <a:r>
              <a:rPr lang="en-US" sz="2800" b="1" dirty="0">
                <a:solidFill>
                  <a:srgbClr val="FFFF00"/>
                </a:solidFill>
              </a:rPr>
              <a:t>oxygen will dissolve &amp; diffuse into body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Long tubules called </a:t>
            </a:r>
            <a:r>
              <a:rPr lang="en-US" sz="2800" b="1" dirty="0">
                <a:solidFill>
                  <a:srgbClr val="FF0000"/>
                </a:solidFill>
              </a:rPr>
              <a:t>nephridia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>
                <a:solidFill>
                  <a:srgbClr val="FFFF00"/>
                </a:solidFill>
              </a:rPr>
              <a:t>filter wastes from blood</a:t>
            </a:r>
            <a:r>
              <a:rPr lang="en-US" sz="2800" b="1" dirty="0">
                <a:solidFill>
                  <a:schemeClr val="bg1"/>
                </a:solidFill>
              </a:rPr>
              <a:t> &amp; excrete it through pores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Simple </a:t>
            </a:r>
            <a:r>
              <a:rPr lang="en-US" sz="2800" b="1" dirty="0">
                <a:solidFill>
                  <a:srgbClr val="FF0000"/>
                </a:solidFill>
              </a:rPr>
              <a:t>brain, no eyes, &amp; dorsal and ventral nerve cords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Sensitive to </a:t>
            </a:r>
            <a:r>
              <a:rPr lang="en-US" sz="2800" b="1" dirty="0">
                <a:solidFill>
                  <a:srgbClr val="FFFF00"/>
                </a:solidFill>
              </a:rPr>
              <a:t>light, touch, moisture, chemicals, temperature, &amp; vibrations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Hermaphrodites</a:t>
            </a:r>
            <a:r>
              <a:rPr lang="en-US" sz="2800" b="1" dirty="0">
                <a:solidFill>
                  <a:schemeClr val="bg1"/>
                </a:solidFill>
              </a:rPr>
              <a:t> exchange sperm &amp; cross-fertilize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Sperm sacs </a:t>
            </a:r>
            <a:r>
              <a:rPr lang="en-US" sz="2800" b="1" dirty="0">
                <a:solidFill>
                  <a:schemeClr val="bg1"/>
                </a:solidFill>
              </a:rPr>
              <a:t>store the worm's own sperm &amp; </a:t>
            </a:r>
            <a:r>
              <a:rPr lang="en-US" sz="2800" b="1" dirty="0">
                <a:solidFill>
                  <a:srgbClr val="FF0000"/>
                </a:solidFill>
              </a:rPr>
              <a:t>seminal receptacles </a:t>
            </a:r>
            <a:r>
              <a:rPr lang="en-US" sz="2800" b="1" dirty="0">
                <a:solidFill>
                  <a:schemeClr val="bg1"/>
                </a:solidFill>
              </a:rPr>
              <a:t>store exchanged sperm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29676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Earthworms Reproducing</a:t>
            </a:r>
            <a:endParaRPr lang="en-US" b="1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7947025" cy="5134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877" y="4495800"/>
            <a:ext cx="2922347" cy="198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654384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Leeches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85800" y="2895600"/>
            <a:ext cx="7772400" cy="1500187"/>
          </a:xfrm>
        </p:spPr>
        <p:txBody>
          <a:bodyPr/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Hirudenia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029" y="609600"/>
            <a:ext cx="2876550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774409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Characteristics of Leeches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FF0000"/>
                </a:solidFill>
              </a:rPr>
              <a:t>No</a:t>
            </a:r>
            <a:r>
              <a:rPr lang="en-US" sz="3600" b="1" dirty="0">
                <a:solidFill>
                  <a:schemeClr val="bg1"/>
                </a:solidFill>
              </a:rPr>
              <a:t> setae or parapodia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Includes leeches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Have </a:t>
            </a:r>
            <a:r>
              <a:rPr lang="en-US" sz="3600" b="1" dirty="0">
                <a:solidFill>
                  <a:srgbClr val="FFFF00"/>
                </a:solidFill>
              </a:rPr>
              <a:t>anterior &amp; posterior suckers </a:t>
            </a:r>
            <a:r>
              <a:rPr lang="en-US" sz="3600" b="1" dirty="0">
                <a:solidFill>
                  <a:schemeClr val="bg1"/>
                </a:solidFill>
              </a:rPr>
              <a:t>for attachment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3600" b="1" dirty="0">
                <a:solidFill>
                  <a:srgbClr val="FF0000"/>
                </a:solidFill>
              </a:rPr>
              <a:t>Some suck blood from hosts</a:t>
            </a:r>
            <a:r>
              <a:rPr lang="en-US" sz="3600" b="1" dirty="0">
                <a:solidFill>
                  <a:schemeClr val="bg1"/>
                </a:solidFill>
              </a:rPr>
              <a:t>, while </a:t>
            </a:r>
            <a:r>
              <a:rPr lang="en-US" sz="3600" b="1" dirty="0">
                <a:solidFill>
                  <a:srgbClr val="FFFF00"/>
                </a:solidFill>
              </a:rPr>
              <a:t>others are scavengers or predators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</a:p>
          <a:p>
            <a:endParaRPr lang="en-US" sz="36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720339"/>
            <a:ext cx="3124199" cy="2051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315031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Characteristics of Leeches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</a:rPr>
              <a:t>Mouth's of blood-sucking leeches with </a:t>
            </a:r>
            <a:r>
              <a:rPr lang="en-US" sz="3600" b="1" dirty="0">
                <a:solidFill>
                  <a:srgbClr val="FF0000"/>
                </a:solidFill>
              </a:rPr>
              <a:t>chitinous teeth &amp; secrete anticoagulant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Found in freshwater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Flattened </a:t>
            </a:r>
            <a:r>
              <a:rPr lang="en-US" sz="3600" b="1" dirty="0">
                <a:solidFill>
                  <a:srgbClr val="FF0000"/>
                </a:solidFill>
              </a:rPr>
              <a:t>dorso-ventrally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3600" b="1" dirty="0">
                <a:solidFill>
                  <a:srgbClr val="FF0000"/>
                </a:solidFill>
              </a:rPr>
              <a:t>Hermaphrodites</a:t>
            </a:r>
            <a:r>
              <a:rPr lang="en-US" sz="3600" b="1" dirty="0">
                <a:solidFill>
                  <a:schemeClr val="bg1"/>
                </a:solidFill>
              </a:rPr>
              <a:t> that cross-fertilize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endParaRPr lang="en-US" sz="36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617395"/>
            <a:ext cx="3200400" cy="20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381289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Medicinal Leeches</a:t>
            </a:r>
            <a:endParaRPr lang="en-US" b="1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245745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687" y="3352800"/>
            <a:ext cx="3095625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12" y="1295400"/>
            <a:ext cx="4267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187752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Sandworms &amp; Clamworms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Polychaeta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85"/>
          <a:stretch/>
        </p:blipFill>
        <p:spPr bwMode="auto">
          <a:xfrm>
            <a:off x="1981200" y="1219200"/>
            <a:ext cx="5513143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866403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Polychaete Characteristics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</a:rPr>
              <a:t>Marine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Includes sandworms &amp; clamworms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Have </a:t>
            </a:r>
            <a:r>
              <a:rPr lang="en-US" sz="2800" b="1" dirty="0">
                <a:solidFill>
                  <a:srgbClr val="FF0000"/>
                </a:solidFill>
              </a:rPr>
              <a:t>paddle-like parapodia </a:t>
            </a:r>
            <a:r>
              <a:rPr lang="en-US" sz="2800" b="1" dirty="0">
                <a:solidFill>
                  <a:schemeClr val="bg1"/>
                </a:solidFill>
              </a:rPr>
              <a:t>to move 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rgbClr val="FFFF00"/>
                </a:solidFill>
              </a:rPr>
              <a:t>Take in oxygen through parapodia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Some are free-swimming predators with strong jaws to feed on small animals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Many </a:t>
            </a:r>
            <a:r>
              <a:rPr lang="en-US" sz="2800" b="1" dirty="0">
                <a:solidFill>
                  <a:srgbClr val="FFFF00"/>
                </a:solidFill>
              </a:rPr>
              <a:t>live commensally with sponges, mollusks, &amp; echinoderms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Well-developed head with antenna &amp; specialized mouthparts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0130282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Clamworms</a:t>
            </a:r>
            <a:endParaRPr lang="en-US" b="1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186229"/>
            <a:ext cx="3810000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9" y="1447800"/>
            <a:ext cx="219126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4572000"/>
            <a:ext cx="2943225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124200"/>
            <a:ext cx="480060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59125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735620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olden_nebula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Impact"/>
        <a:ea typeface=""/>
        <a:cs typeface=""/>
      </a:majorFont>
      <a:minorFont>
        <a:latin typeface="Eras Demi IT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golden_nebula</Template>
  <TotalTime>134</TotalTime>
  <Words>446</Words>
  <Application>Microsoft Office PowerPoint</Application>
  <PresentationFormat>On-screen Show (4:3)</PresentationFormat>
  <Paragraphs>81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golden_nebula</vt:lpstr>
      <vt:lpstr>Annelids</vt:lpstr>
      <vt:lpstr>Characteristics</vt:lpstr>
      <vt:lpstr>Oligochaetes</vt:lpstr>
      <vt:lpstr>Characteristics</vt:lpstr>
      <vt:lpstr>Hydrostatic Skeleton</vt:lpstr>
      <vt:lpstr>Characteristics</vt:lpstr>
      <vt:lpstr>Parapodia</vt:lpstr>
      <vt:lpstr>Classification</vt:lpstr>
      <vt:lpstr>Earthworms</vt:lpstr>
      <vt:lpstr>Characteristics</vt:lpstr>
      <vt:lpstr>Characteristics</vt:lpstr>
      <vt:lpstr>Digestive System</vt:lpstr>
      <vt:lpstr>Digestive System</vt:lpstr>
      <vt:lpstr>Circulatory System</vt:lpstr>
      <vt:lpstr>Other Systems in Earthworms</vt:lpstr>
      <vt:lpstr>Earthworms Reproducing</vt:lpstr>
      <vt:lpstr>Leeches</vt:lpstr>
      <vt:lpstr>Characteristics of Leeches</vt:lpstr>
      <vt:lpstr>Characteristics of Leeches</vt:lpstr>
      <vt:lpstr>Medicinal Leeches</vt:lpstr>
      <vt:lpstr>Sandworms &amp; Clamworms</vt:lpstr>
      <vt:lpstr>Polychaete Characteristics</vt:lpstr>
      <vt:lpstr>Clamworms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Annelids</dc:title>
  <dc:creator>cam</dc:creator>
  <cp:lastModifiedBy>cam</cp:lastModifiedBy>
  <cp:revision>12</cp:revision>
  <cp:lastPrinted>2012-05-07T17:55:09Z</cp:lastPrinted>
  <dcterms:created xsi:type="dcterms:W3CDTF">2012-05-07T15:50:37Z</dcterms:created>
  <dcterms:modified xsi:type="dcterms:W3CDTF">2012-05-07T18:04:42Z</dcterms:modified>
</cp:coreProperties>
</file>